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65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63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50" b="0" i="0">
                <a:solidFill>
                  <a:srgbClr val="12121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890"/>
              </a:lnSpc>
            </a:pPr>
            <a:fld id="{81D60167-4931-47E6-BA6A-407CBD079E47}" type="slidenum">
              <a:rPr spc="30" dirty="0"/>
              <a:t>‹N›</a:t>
            </a:fld>
            <a:endParaRPr spc="30" dirty="0"/>
          </a:p>
        </p:txBody>
      </p:sp>
    </p:spTree>
    <p:extLst>
      <p:ext uri="{BB962C8B-B14F-4D97-AF65-F5344CB8AC3E}">
        <p14:creationId xmlns:p14="http://schemas.microsoft.com/office/powerpoint/2010/main" val="92250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8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20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31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29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20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98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934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4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DDB96-73A7-4CEF-AA4E-CED33DE8C9BE}" type="datetimeFigureOut">
              <a:rPr lang="it-IT" smtClean="0"/>
              <a:t>21/03/2017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DD3A-34F6-4CCC-8708-9DB2B99A64D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68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00066" y="4035696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4450" y="3866841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18792" y="3912981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55352" y="3927174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94862" y="3844351"/>
            <a:ext cx="868119" cy="141514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566" cy="6858000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07045" y="4674251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86" y="5403216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370" y="6036017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33940" y="4846997"/>
            <a:ext cx="240520" cy="140305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123567" y="3805610"/>
            <a:ext cx="867768" cy="1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sella di testo 1"/>
          <p:cNvSpPr txBox="1"/>
          <p:nvPr/>
        </p:nvSpPr>
        <p:spPr>
          <a:xfrm rot="16200000">
            <a:off x="-2917517" y="3013826"/>
            <a:ext cx="6858004" cy="88033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4925" algn="ctr">
              <a:lnSpc>
                <a:spcPct val="115000"/>
              </a:lnSpc>
            </a:pPr>
            <a:r>
              <a:rPr lang="it-IT" sz="4000" b="1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DOVE </a:t>
            </a: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ABITA IL CUORE</a:t>
            </a:r>
            <a:endParaRPr lang="it-IT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6" name="Rettangolo 45"/>
          <p:cNvSpPr/>
          <p:nvPr/>
        </p:nvSpPr>
        <p:spPr>
          <a:xfrm>
            <a:off x="1682296" y="189586"/>
            <a:ext cx="7507283" cy="556929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smtClean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682296" y="189586"/>
            <a:ext cx="734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prstClr val="white"/>
                </a:solidFill>
                <a:latin typeface="Sansation" panose="02000000000000000000" pitchFamily="2" charset="0"/>
              </a:rPr>
              <a:t> V </a:t>
            </a:r>
            <a:r>
              <a:rPr lang="it-IT" sz="2800" dirty="0">
                <a:solidFill>
                  <a:prstClr val="white"/>
                </a:solidFill>
                <a:latin typeface="Sansation" panose="02000000000000000000" pitchFamily="2" charset="0"/>
              </a:rPr>
              <a:t>Settimana </a:t>
            </a:r>
            <a:r>
              <a:rPr lang="it-IT" sz="3600" dirty="0" smtClean="0">
                <a:solidFill>
                  <a:prstClr val="white"/>
                </a:solidFill>
                <a:latin typeface="Sansation" panose="02000000000000000000" pitchFamily="2" charset="0"/>
              </a:rPr>
              <a:t>- AMORE</a:t>
            </a:r>
            <a:endParaRPr lang="it-IT" sz="3600" dirty="0">
              <a:solidFill>
                <a:prstClr val="white"/>
              </a:solidFill>
              <a:latin typeface="Sansation" panose="02000000000000000000" pitchFamily="2" charset="0"/>
            </a:endParaRPr>
          </a:p>
        </p:txBody>
      </p:sp>
      <p:pic>
        <p:nvPicPr>
          <p:cNvPr id="2" name="Picture 2" descr="\\192.168.100.199\studiosuore\PASTORALE IMA\Dove Abiti\5 - QUARESIMA-CARNEVALE\2 - MEDIA\Lazzaro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01" y="1033948"/>
            <a:ext cx="4274216" cy="5422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/>
          <p:cNvSpPr txBox="1"/>
          <p:nvPr/>
        </p:nvSpPr>
        <p:spPr>
          <a:xfrm>
            <a:off x="5750062" y="1033949"/>
            <a:ext cx="2945153" cy="5447645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L’amore </a:t>
            </a:r>
            <a:endParaRPr kumimoji="0" lang="it-IT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è passione;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COM-PASSIONE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Patire con…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Gesù piange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per Lazzaro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perché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gli è amico.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Altre volte, provandola, piangerà.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Ad esempio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kern="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pensando a 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Gerusalemme</a:t>
            </a: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00" kern="0" dirty="0">
              <a:solidFill>
                <a:srgbClr val="FF0000"/>
              </a:solidFill>
              <a:latin typeface="Berlin Sans FB Demi" panose="020E0802020502020306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36772" cy="6868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12"/>
          <p:cNvSpPr/>
          <p:nvPr/>
        </p:nvSpPr>
        <p:spPr>
          <a:xfrm rot="20081415">
            <a:off x="2100567" y="3606449"/>
            <a:ext cx="1119004" cy="858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7076" y="5888289"/>
            <a:ext cx="477534" cy="240090"/>
          </a:xfrm>
          <a:custGeom>
            <a:avLst/>
            <a:gdLst/>
            <a:ahLst/>
            <a:cxnLst/>
            <a:rect l="l" t="t" r="r" b="b"/>
            <a:pathLst>
              <a:path w="432435" h="252095">
                <a:moveTo>
                  <a:pt x="431990" y="0"/>
                </a:moveTo>
                <a:lnTo>
                  <a:pt x="0" y="0"/>
                </a:lnTo>
                <a:lnTo>
                  <a:pt x="0" y="252006"/>
                </a:lnTo>
                <a:lnTo>
                  <a:pt x="431990" y="252006"/>
                </a:lnTo>
                <a:lnTo>
                  <a:pt x="43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34128" y="5888289"/>
            <a:ext cx="0" cy="240090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34135" y="5888289"/>
            <a:ext cx="477534" cy="240090"/>
          </a:xfrm>
          <a:custGeom>
            <a:avLst/>
            <a:gdLst/>
            <a:ahLst/>
            <a:cxnLst/>
            <a:rect l="l" t="t" r="r" b="b"/>
            <a:pathLst>
              <a:path w="432435" h="252095">
                <a:moveTo>
                  <a:pt x="431990" y="0"/>
                </a:moveTo>
                <a:lnTo>
                  <a:pt x="0" y="0"/>
                </a:lnTo>
                <a:lnTo>
                  <a:pt x="0" y="252006"/>
                </a:lnTo>
                <a:lnTo>
                  <a:pt x="431990" y="252006"/>
                </a:lnTo>
                <a:lnTo>
                  <a:pt x="43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8238" y="5888289"/>
            <a:ext cx="477534" cy="240090"/>
          </a:xfrm>
          <a:custGeom>
            <a:avLst/>
            <a:gdLst/>
            <a:ahLst/>
            <a:cxnLst/>
            <a:rect l="l" t="t" r="r" b="b"/>
            <a:pathLst>
              <a:path w="432435" h="252095">
                <a:moveTo>
                  <a:pt x="432003" y="0"/>
                </a:moveTo>
                <a:lnTo>
                  <a:pt x="0" y="0"/>
                </a:lnTo>
                <a:lnTo>
                  <a:pt x="0" y="252006"/>
                </a:lnTo>
                <a:lnTo>
                  <a:pt x="432003" y="252006"/>
                </a:lnTo>
                <a:lnTo>
                  <a:pt x="4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65298" y="5888289"/>
            <a:ext cx="477534" cy="240090"/>
          </a:xfrm>
          <a:custGeom>
            <a:avLst/>
            <a:gdLst/>
            <a:ahLst/>
            <a:cxnLst/>
            <a:rect l="l" t="t" r="r" b="b"/>
            <a:pathLst>
              <a:path w="432434" h="252095">
                <a:moveTo>
                  <a:pt x="432003" y="0"/>
                </a:moveTo>
                <a:lnTo>
                  <a:pt x="0" y="0"/>
                </a:lnTo>
                <a:lnTo>
                  <a:pt x="0" y="252006"/>
                </a:lnTo>
                <a:lnTo>
                  <a:pt x="432003" y="252006"/>
                </a:lnTo>
                <a:lnTo>
                  <a:pt x="4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42357" y="5888289"/>
            <a:ext cx="477534" cy="240090"/>
          </a:xfrm>
          <a:custGeom>
            <a:avLst/>
            <a:gdLst/>
            <a:ahLst/>
            <a:cxnLst/>
            <a:rect l="l" t="t" r="r" b="b"/>
            <a:pathLst>
              <a:path w="432434" h="252095">
                <a:moveTo>
                  <a:pt x="431990" y="0"/>
                </a:moveTo>
                <a:lnTo>
                  <a:pt x="0" y="0"/>
                </a:lnTo>
                <a:lnTo>
                  <a:pt x="0" y="252006"/>
                </a:lnTo>
                <a:lnTo>
                  <a:pt x="431990" y="252006"/>
                </a:lnTo>
                <a:lnTo>
                  <a:pt x="43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19408" y="5888289"/>
            <a:ext cx="0" cy="240090"/>
          </a:xfrm>
          <a:custGeom>
            <a:avLst/>
            <a:gdLst/>
            <a:ahLst/>
            <a:cxnLst/>
            <a:rect l="l" t="t" r="r" b="b"/>
            <a:pathLst>
              <a:path h="252095">
                <a:moveTo>
                  <a:pt x="0" y="0"/>
                </a:moveTo>
                <a:lnTo>
                  <a:pt x="0" y="252006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19415" y="5888289"/>
            <a:ext cx="477534" cy="240090"/>
          </a:xfrm>
          <a:custGeom>
            <a:avLst/>
            <a:gdLst/>
            <a:ahLst/>
            <a:cxnLst/>
            <a:rect l="l" t="t" r="r" b="b"/>
            <a:pathLst>
              <a:path w="432434" h="252095">
                <a:moveTo>
                  <a:pt x="431990" y="0"/>
                </a:moveTo>
                <a:lnTo>
                  <a:pt x="0" y="0"/>
                </a:lnTo>
                <a:lnTo>
                  <a:pt x="0" y="252006"/>
                </a:lnTo>
                <a:lnTo>
                  <a:pt x="431990" y="252006"/>
                </a:lnTo>
                <a:lnTo>
                  <a:pt x="431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196460" y="5888289"/>
            <a:ext cx="477534" cy="240090"/>
          </a:xfrm>
          <a:custGeom>
            <a:avLst/>
            <a:gdLst/>
            <a:ahLst/>
            <a:cxnLst/>
            <a:rect l="l" t="t" r="r" b="b"/>
            <a:pathLst>
              <a:path w="432434" h="252095">
                <a:moveTo>
                  <a:pt x="432003" y="0"/>
                </a:moveTo>
                <a:lnTo>
                  <a:pt x="0" y="0"/>
                </a:lnTo>
                <a:lnTo>
                  <a:pt x="0" y="252006"/>
                </a:lnTo>
                <a:lnTo>
                  <a:pt x="432003" y="252006"/>
                </a:lnTo>
                <a:lnTo>
                  <a:pt x="4320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66624" y="6443998"/>
            <a:ext cx="239118" cy="206224"/>
          </a:xfrm>
          <a:custGeom>
            <a:avLst/>
            <a:gdLst/>
            <a:ahLst/>
            <a:cxnLst/>
            <a:rect l="l" t="t" r="r" b="b"/>
            <a:pathLst>
              <a:path w="216535" h="21653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8486" y="150041"/>
                </a:lnTo>
                <a:lnTo>
                  <a:pt x="31630" y="184370"/>
                </a:lnTo>
                <a:lnTo>
                  <a:pt x="65960" y="207515"/>
                </a:lnTo>
                <a:lnTo>
                  <a:pt x="108000" y="216001"/>
                </a:lnTo>
                <a:lnTo>
                  <a:pt x="150041" y="207515"/>
                </a:lnTo>
                <a:lnTo>
                  <a:pt x="184370" y="184370"/>
                </a:lnTo>
                <a:lnTo>
                  <a:pt x="207515" y="150041"/>
                </a:lnTo>
                <a:lnTo>
                  <a:pt x="216001" y="108000"/>
                </a:lnTo>
                <a:lnTo>
                  <a:pt x="207515" y="65960"/>
                </a:lnTo>
                <a:lnTo>
                  <a:pt x="184370" y="31630"/>
                </a:lnTo>
                <a:lnTo>
                  <a:pt x="150041" y="8486"/>
                </a:lnTo>
                <a:lnTo>
                  <a:pt x="108000" y="0"/>
                </a:lnTo>
                <a:close/>
              </a:path>
            </a:pathLst>
          </a:custGeom>
          <a:solidFill>
            <a:srgbClr val="FFF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" y="4500311"/>
            <a:ext cx="2818231" cy="2357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R="409575" algn="r">
              <a:lnSpc>
                <a:spcPct val="100000"/>
              </a:lnSpc>
              <a:spcBef>
                <a:spcPts val="670"/>
              </a:spcBef>
            </a:pPr>
            <a:r>
              <a:rPr sz="850" spc="30" dirty="0">
                <a:solidFill>
                  <a:srgbClr val="121212"/>
                </a:solidFill>
                <a:latin typeface="Arial"/>
                <a:cs typeface="Arial"/>
              </a:rPr>
              <a:t>18</a:t>
            </a:r>
            <a:endParaRPr sz="85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25955" y="4280239"/>
            <a:ext cx="2783435" cy="25769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2279" y="4648277"/>
            <a:ext cx="113599" cy="97971"/>
          </a:xfrm>
          <a:custGeom>
            <a:avLst/>
            <a:gdLst/>
            <a:ahLst/>
            <a:cxnLst/>
            <a:rect l="l" t="t" r="r" b="b"/>
            <a:pathLst>
              <a:path w="102870" h="102870">
                <a:moveTo>
                  <a:pt x="46926" y="0"/>
                </a:moveTo>
                <a:lnTo>
                  <a:pt x="27264" y="5796"/>
                </a:lnTo>
                <a:lnTo>
                  <a:pt x="11880" y="18251"/>
                </a:lnTo>
                <a:lnTo>
                  <a:pt x="2288" y="35566"/>
                </a:lnTo>
                <a:lnTo>
                  <a:pt x="0" y="55943"/>
                </a:lnTo>
                <a:lnTo>
                  <a:pt x="5788" y="75611"/>
                </a:lnTo>
                <a:lnTo>
                  <a:pt x="18240" y="90995"/>
                </a:lnTo>
                <a:lnTo>
                  <a:pt x="35554" y="100588"/>
                </a:lnTo>
                <a:lnTo>
                  <a:pt x="55930" y="102882"/>
                </a:lnTo>
                <a:lnTo>
                  <a:pt x="75600" y="97086"/>
                </a:lnTo>
                <a:lnTo>
                  <a:pt x="90987" y="84631"/>
                </a:lnTo>
                <a:lnTo>
                  <a:pt x="100581" y="67315"/>
                </a:lnTo>
                <a:lnTo>
                  <a:pt x="102870" y="46939"/>
                </a:lnTo>
                <a:lnTo>
                  <a:pt x="97073" y="27269"/>
                </a:lnTo>
                <a:lnTo>
                  <a:pt x="84618" y="11882"/>
                </a:lnTo>
                <a:lnTo>
                  <a:pt x="67303" y="2288"/>
                </a:lnTo>
                <a:lnTo>
                  <a:pt x="46926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55339" y="4525057"/>
            <a:ext cx="113599" cy="97971"/>
          </a:xfrm>
          <a:custGeom>
            <a:avLst/>
            <a:gdLst/>
            <a:ahLst/>
            <a:cxnLst/>
            <a:rect l="l" t="t" r="r" b="b"/>
            <a:pathLst>
              <a:path w="102869" h="102870">
                <a:moveTo>
                  <a:pt x="46926" y="0"/>
                </a:moveTo>
                <a:lnTo>
                  <a:pt x="27264" y="5796"/>
                </a:lnTo>
                <a:lnTo>
                  <a:pt x="11880" y="18251"/>
                </a:lnTo>
                <a:lnTo>
                  <a:pt x="2288" y="35566"/>
                </a:lnTo>
                <a:lnTo>
                  <a:pt x="0" y="55943"/>
                </a:lnTo>
                <a:lnTo>
                  <a:pt x="5788" y="75611"/>
                </a:lnTo>
                <a:lnTo>
                  <a:pt x="18240" y="90995"/>
                </a:lnTo>
                <a:lnTo>
                  <a:pt x="35554" y="100588"/>
                </a:lnTo>
                <a:lnTo>
                  <a:pt x="55930" y="102882"/>
                </a:lnTo>
                <a:lnTo>
                  <a:pt x="75600" y="97086"/>
                </a:lnTo>
                <a:lnTo>
                  <a:pt x="90987" y="84631"/>
                </a:lnTo>
                <a:lnTo>
                  <a:pt x="100581" y="67315"/>
                </a:lnTo>
                <a:lnTo>
                  <a:pt x="102869" y="46939"/>
                </a:lnTo>
                <a:lnTo>
                  <a:pt x="97073" y="27269"/>
                </a:lnTo>
                <a:lnTo>
                  <a:pt x="84618" y="11882"/>
                </a:lnTo>
                <a:lnTo>
                  <a:pt x="67303" y="2288"/>
                </a:lnTo>
                <a:lnTo>
                  <a:pt x="46926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65802" y="4561383"/>
            <a:ext cx="67318" cy="58057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27533" y="0"/>
                </a:moveTo>
                <a:lnTo>
                  <a:pt x="15998" y="3400"/>
                </a:lnTo>
                <a:lnTo>
                  <a:pt x="6975" y="10707"/>
                </a:lnTo>
                <a:lnTo>
                  <a:pt x="1348" y="20865"/>
                </a:lnTo>
                <a:lnTo>
                  <a:pt x="0" y="32816"/>
                </a:lnTo>
                <a:lnTo>
                  <a:pt x="3400" y="44351"/>
                </a:lnTo>
                <a:lnTo>
                  <a:pt x="10707" y="53374"/>
                </a:lnTo>
                <a:lnTo>
                  <a:pt x="20865" y="59002"/>
                </a:lnTo>
                <a:lnTo>
                  <a:pt x="32816" y="60350"/>
                </a:lnTo>
                <a:lnTo>
                  <a:pt x="44353" y="56949"/>
                </a:lnTo>
                <a:lnTo>
                  <a:pt x="53379" y="49642"/>
                </a:lnTo>
                <a:lnTo>
                  <a:pt x="59007" y="39485"/>
                </a:lnTo>
                <a:lnTo>
                  <a:pt x="60350" y="27533"/>
                </a:lnTo>
                <a:lnTo>
                  <a:pt x="56951" y="15996"/>
                </a:lnTo>
                <a:lnTo>
                  <a:pt x="49647" y="6970"/>
                </a:lnTo>
                <a:lnTo>
                  <a:pt x="39490" y="1342"/>
                </a:lnTo>
                <a:lnTo>
                  <a:pt x="27533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28532" y="4571740"/>
            <a:ext cx="67318" cy="58057"/>
          </a:xfrm>
          <a:custGeom>
            <a:avLst/>
            <a:gdLst/>
            <a:ahLst/>
            <a:cxnLst/>
            <a:rect l="l" t="t" r="r" b="b"/>
            <a:pathLst>
              <a:path w="60960" h="60960">
                <a:moveTo>
                  <a:pt x="27533" y="0"/>
                </a:moveTo>
                <a:lnTo>
                  <a:pt x="15998" y="3400"/>
                </a:lnTo>
                <a:lnTo>
                  <a:pt x="6975" y="10707"/>
                </a:lnTo>
                <a:lnTo>
                  <a:pt x="1348" y="20865"/>
                </a:lnTo>
                <a:lnTo>
                  <a:pt x="0" y="32816"/>
                </a:lnTo>
                <a:lnTo>
                  <a:pt x="3400" y="44351"/>
                </a:lnTo>
                <a:lnTo>
                  <a:pt x="10707" y="53374"/>
                </a:lnTo>
                <a:lnTo>
                  <a:pt x="20865" y="59002"/>
                </a:lnTo>
                <a:lnTo>
                  <a:pt x="32816" y="60350"/>
                </a:lnTo>
                <a:lnTo>
                  <a:pt x="44353" y="56949"/>
                </a:lnTo>
                <a:lnTo>
                  <a:pt x="53379" y="49642"/>
                </a:lnTo>
                <a:lnTo>
                  <a:pt x="59007" y="39485"/>
                </a:lnTo>
                <a:lnTo>
                  <a:pt x="60350" y="27533"/>
                </a:lnTo>
                <a:lnTo>
                  <a:pt x="56951" y="15996"/>
                </a:lnTo>
                <a:lnTo>
                  <a:pt x="49647" y="6970"/>
                </a:lnTo>
                <a:lnTo>
                  <a:pt x="39490" y="1342"/>
                </a:lnTo>
                <a:lnTo>
                  <a:pt x="27533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23054" y="4500612"/>
            <a:ext cx="729276" cy="111275"/>
          </a:xfrm>
          <a:custGeom>
            <a:avLst/>
            <a:gdLst/>
            <a:ahLst/>
            <a:cxnLst/>
            <a:rect l="l" t="t" r="r" b="b"/>
            <a:pathLst>
              <a:path w="660400" h="116839">
                <a:moveTo>
                  <a:pt x="625144" y="0"/>
                </a:moveTo>
                <a:lnTo>
                  <a:pt x="29337" y="52133"/>
                </a:lnTo>
                <a:lnTo>
                  <a:pt x="0" y="87096"/>
                </a:lnTo>
                <a:lnTo>
                  <a:pt x="3618" y="99388"/>
                </a:lnTo>
                <a:lnTo>
                  <a:pt x="11399" y="109002"/>
                </a:lnTo>
                <a:lnTo>
                  <a:pt x="22222" y="114994"/>
                </a:lnTo>
                <a:lnTo>
                  <a:pt x="34963" y="116420"/>
                </a:lnTo>
                <a:lnTo>
                  <a:pt x="630770" y="64300"/>
                </a:lnTo>
                <a:lnTo>
                  <a:pt x="643062" y="60680"/>
                </a:lnTo>
                <a:lnTo>
                  <a:pt x="652678" y="52895"/>
                </a:lnTo>
                <a:lnTo>
                  <a:pt x="658674" y="42072"/>
                </a:lnTo>
                <a:lnTo>
                  <a:pt x="660107" y="29336"/>
                </a:lnTo>
                <a:lnTo>
                  <a:pt x="656488" y="17044"/>
                </a:lnTo>
                <a:lnTo>
                  <a:pt x="648703" y="7429"/>
                </a:lnTo>
                <a:lnTo>
                  <a:pt x="637880" y="1433"/>
                </a:lnTo>
                <a:lnTo>
                  <a:pt x="6251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9957" y="4780098"/>
            <a:ext cx="2468585" cy="20770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84504" y="5196050"/>
            <a:ext cx="1371600" cy="252186"/>
          </a:xfrm>
          <a:custGeom>
            <a:avLst/>
            <a:gdLst/>
            <a:ahLst/>
            <a:cxnLst/>
            <a:rect l="l" t="t" r="r" b="b"/>
            <a:pathLst>
              <a:path w="1242060" h="264795">
                <a:moveTo>
                  <a:pt x="1207731" y="0"/>
                </a:moveTo>
                <a:lnTo>
                  <a:pt x="51308" y="100317"/>
                </a:lnTo>
                <a:lnTo>
                  <a:pt x="4516" y="111231"/>
                </a:lnTo>
                <a:lnTo>
                  <a:pt x="0" y="127826"/>
                </a:lnTo>
                <a:lnTo>
                  <a:pt x="1892" y="159207"/>
                </a:lnTo>
                <a:lnTo>
                  <a:pt x="6629" y="213360"/>
                </a:lnTo>
                <a:lnTo>
                  <a:pt x="10221" y="244593"/>
                </a:lnTo>
                <a:lnTo>
                  <a:pt x="17553" y="260151"/>
                </a:lnTo>
                <a:lnTo>
                  <a:pt x="34145" y="264668"/>
                </a:lnTo>
                <a:lnTo>
                  <a:pt x="65519" y="262775"/>
                </a:lnTo>
                <a:lnTo>
                  <a:pt x="1190561" y="164350"/>
                </a:lnTo>
                <a:lnTo>
                  <a:pt x="1221794" y="160766"/>
                </a:lnTo>
                <a:lnTo>
                  <a:pt x="1237353" y="153436"/>
                </a:lnTo>
                <a:lnTo>
                  <a:pt x="1241869" y="136842"/>
                </a:lnTo>
                <a:lnTo>
                  <a:pt x="1239977" y="105460"/>
                </a:lnTo>
                <a:lnTo>
                  <a:pt x="1235240" y="51308"/>
                </a:lnTo>
                <a:lnTo>
                  <a:pt x="1231655" y="20075"/>
                </a:lnTo>
                <a:lnTo>
                  <a:pt x="1224326" y="4516"/>
                </a:lnTo>
                <a:lnTo>
                  <a:pt x="1207731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0256" y="5425076"/>
            <a:ext cx="1691360" cy="276376"/>
          </a:xfrm>
          <a:custGeom>
            <a:avLst/>
            <a:gdLst/>
            <a:ahLst/>
            <a:cxnLst/>
            <a:rect l="l" t="t" r="r" b="b"/>
            <a:pathLst>
              <a:path w="1531620" h="290195">
                <a:moveTo>
                  <a:pt x="1497240" y="0"/>
                </a:moveTo>
                <a:lnTo>
                  <a:pt x="51308" y="125653"/>
                </a:lnTo>
                <a:lnTo>
                  <a:pt x="4516" y="136568"/>
                </a:lnTo>
                <a:lnTo>
                  <a:pt x="0" y="153162"/>
                </a:lnTo>
                <a:lnTo>
                  <a:pt x="1892" y="184543"/>
                </a:lnTo>
                <a:lnTo>
                  <a:pt x="6642" y="238683"/>
                </a:lnTo>
                <a:lnTo>
                  <a:pt x="10226" y="269917"/>
                </a:lnTo>
                <a:lnTo>
                  <a:pt x="17554" y="285475"/>
                </a:lnTo>
                <a:lnTo>
                  <a:pt x="34145" y="289992"/>
                </a:lnTo>
                <a:lnTo>
                  <a:pt x="65519" y="288099"/>
                </a:lnTo>
                <a:lnTo>
                  <a:pt x="1480070" y="164350"/>
                </a:lnTo>
                <a:lnTo>
                  <a:pt x="1511303" y="160766"/>
                </a:lnTo>
                <a:lnTo>
                  <a:pt x="1526862" y="153436"/>
                </a:lnTo>
                <a:lnTo>
                  <a:pt x="1531379" y="136842"/>
                </a:lnTo>
                <a:lnTo>
                  <a:pt x="1529486" y="105460"/>
                </a:lnTo>
                <a:lnTo>
                  <a:pt x="1524749" y="51308"/>
                </a:lnTo>
                <a:lnTo>
                  <a:pt x="1521164" y="20075"/>
                </a:lnTo>
                <a:lnTo>
                  <a:pt x="1513835" y="4516"/>
                </a:lnTo>
                <a:lnTo>
                  <a:pt x="1497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7708" y="4901960"/>
            <a:ext cx="1768494" cy="384629"/>
          </a:xfrm>
          <a:custGeom>
            <a:avLst/>
            <a:gdLst/>
            <a:ahLst/>
            <a:cxnLst/>
            <a:rect l="l" t="t" r="r" b="b"/>
            <a:pathLst>
              <a:path w="1601470" h="403860">
                <a:moveTo>
                  <a:pt x="1557400" y="0"/>
                </a:moveTo>
                <a:lnTo>
                  <a:pt x="51308" y="130911"/>
                </a:lnTo>
                <a:lnTo>
                  <a:pt x="4516" y="141825"/>
                </a:lnTo>
                <a:lnTo>
                  <a:pt x="0" y="158420"/>
                </a:lnTo>
                <a:lnTo>
                  <a:pt x="1892" y="189801"/>
                </a:lnTo>
                <a:lnTo>
                  <a:pt x="16103" y="352260"/>
                </a:lnTo>
                <a:lnTo>
                  <a:pt x="19688" y="383493"/>
                </a:lnTo>
                <a:lnTo>
                  <a:pt x="27017" y="399051"/>
                </a:lnTo>
                <a:lnTo>
                  <a:pt x="43612" y="403568"/>
                </a:lnTo>
                <a:lnTo>
                  <a:pt x="74993" y="401675"/>
                </a:lnTo>
                <a:lnTo>
                  <a:pt x="1549704" y="272643"/>
                </a:lnTo>
                <a:lnTo>
                  <a:pt x="1580938" y="269066"/>
                </a:lnTo>
                <a:lnTo>
                  <a:pt x="1596496" y="261740"/>
                </a:lnTo>
                <a:lnTo>
                  <a:pt x="1601013" y="245147"/>
                </a:lnTo>
                <a:lnTo>
                  <a:pt x="1599120" y="213766"/>
                </a:lnTo>
                <a:lnTo>
                  <a:pt x="1584909" y="51308"/>
                </a:lnTo>
                <a:lnTo>
                  <a:pt x="1581324" y="20075"/>
                </a:lnTo>
                <a:lnTo>
                  <a:pt x="1573995" y="4516"/>
                </a:lnTo>
                <a:lnTo>
                  <a:pt x="1557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2763" y="5921008"/>
            <a:ext cx="1987276" cy="400957"/>
          </a:xfrm>
          <a:custGeom>
            <a:avLst/>
            <a:gdLst/>
            <a:ahLst/>
            <a:cxnLst/>
            <a:rect l="l" t="t" r="r" b="b"/>
            <a:pathLst>
              <a:path w="1799589" h="421004">
                <a:moveTo>
                  <a:pt x="1755850" y="0"/>
                </a:moveTo>
                <a:lnTo>
                  <a:pt x="51308" y="148272"/>
                </a:lnTo>
                <a:lnTo>
                  <a:pt x="4516" y="159186"/>
                </a:lnTo>
                <a:lnTo>
                  <a:pt x="0" y="175781"/>
                </a:lnTo>
                <a:lnTo>
                  <a:pt x="1892" y="207162"/>
                </a:lnTo>
                <a:lnTo>
                  <a:pt x="16103" y="369620"/>
                </a:lnTo>
                <a:lnTo>
                  <a:pt x="19688" y="400854"/>
                </a:lnTo>
                <a:lnTo>
                  <a:pt x="27017" y="416412"/>
                </a:lnTo>
                <a:lnTo>
                  <a:pt x="43612" y="420929"/>
                </a:lnTo>
                <a:lnTo>
                  <a:pt x="74993" y="419036"/>
                </a:lnTo>
                <a:lnTo>
                  <a:pt x="1748155" y="272643"/>
                </a:lnTo>
                <a:lnTo>
                  <a:pt x="1779388" y="269059"/>
                </a:lnTo>
                <a:lnTo>
                  <a:pt x="1794946" y="261729"/>
                </a:lnTo>
                <a:lnTo>
                  <a:pt x="1799463" y="245135"/>
                </a:lnTo>
                <a:lnTo>
                  <a:pt x="1797570" y="213753"/>
                </a:lnTo>
                <a:lnTo>
                  <a:pt x="1783359" y="51308"/>
                </a:lnTo>
                <a:lnTo>
                  <a:pt x="1779774" y="20075"/>
                </a:lnTo>
                <a:lnTo>
                  <a:pt x="1772445" y="4516"/>
                </a:lnTo>
                <a:lnTo>
                  <a:pt x="17558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0822" y="5608229"/>
            <a:ext cx="1727823" cy="381605"/>
          </a:xfrm>
          <a:custGeom>
            <a:avLst/>
            <a:gdLst/>
            <a:ahLst/>
            <a:cxnLst/>
            <a:rect l="l" t="t" r="r" b="b"/>
            <a:pathLst>
              <a:path w="1564639" h="400685">
                <a:moveTo>
                  <a:pt x="1520596" y="0"/>
                </a:moveTo>
                <a:lnTo>
                  <a:pt x="51308" y="127698"/>
                </a:lnTo>
                <a:lnTo>
                  <a:pt x="4516" y="138612"/>
                </a:lnTo>
                <a:lnTo>
                  <a:pt x="0" y="155207"/>
                </a:lnTo>
                <a:lnTo>
                  <a:pt x="1892" y="186588"/>
                </a:lnTo>
                <a:lnTo>
                  <a:pt x="16103" y="349034"/>
                </a:lnTo>
                <a:lnTo>
                  <a:pt x="19688" y="380267"/>
                </a:lnTo>
                <a:lnTo>
                  <a:pt x="27017" y="395825"/>
                </a:lnTo>
                <a:lnTo>
                  <a:pt x="43612" y="400342"/>
                </a:lnTo>
                <a:lnTo>
                  <a:pt x="74993" y="398449"/>
                </a:lnTo>
                <a:lnTo>
                  <a:pt x="1512900" y="272643"/>
                </a:lnTo>
                <a:lnTo>
                  <a:pt x="1544133" y="269059"/>
                </a:lnTo>
                <a:lnTo>
                  <a:pt x="1559691" y="261729"/>
                </a:lnTo>
                <a:lnTo>
                  <a:pt x="1564208" y="245135"/>
                </a:lnTo>
                <a:lnTo>
                  <a:pt x="1562316" y="213753"/>
                </a:lnTo>
                <a:lnTo>
                  <a:pt x="1548104" y="51308"/>
                </a:lnTo>
                <a:lnTo>
                  <a:pt x="1544520" y="20075"/>
                </a:lnTo>
                <a:lnTo>
                  <a:pt x="1537190" y="4516"/>
                </a:lnTo>
                <a:lnTo>
                  <a:pt x="1520596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10051" y="6233787"/>
            <a:ext cx="1471875" cy="460829"/>
          </a:xfrm>
          <a:custGeom>
            <a:avLst/>
            <a:gdLst/>
            <a:ahLst/>
            <a:cxnLst/>
            <a:rect l="l" t="t" r="r" b="b"/>
            <a:pathLst>
              <a:path w="1332864" h="483870">
                <a:moveTo>
                  <a:pt x="1279931" y="0"/>
                </a:moveTo>
                <a:lnTo>
                  <a:pt x="51308" y="106642"/>
                </a:lnTo>
                <a:lnTo>
                  <a:pt x="4516" y="117556"/>
                </a:lnTo>
                <a:lnTo>
                  <a:pt x="0" y="134150"/>
                </a:lnTo>
                <a:lnTo>
                  <a:pt x="1892" y="165531"/>
                </a:lnTo>
                <a:lnTo>
                  <a:pt x="25209" y="432079"/>
                </a:lnTo>
                <a:lnTo>
                  <a:pt x="28794" y="463312"/>
                </a:lnTo>
                <a:lnTo>
                  <a:pt x="36123" y="478871"/>
                </a:lnTo>
                <a:lnTo>
                  <a:pt x="52718" y="483387"/>
                </a:lnTo>
                <a:lnTo>
                  <a:pt x="84099" y="481495"/>
                </a:lnTo>
                <a:lnTo>
                  <a:pt x="1281341" y="376745"/>
                </a:lnTo>
                <a:lnTo>
                  <a:pt x="1312574" y="373160"/>
                </a:lnTo>
                <a:lnTo>
                  <a:pt x="1328132" y="365831"/>
                </a:lnTo>
                <a:lnTo>
                  <a:pt x="1332649" y="349236"/>
                </a:lnTo>
                <a:lnTo>
                  <a:pt x="1330756" y="317855"/>
                </a:lnTo>
                <a:lnTo>
                  <a:pt x="1307439" y="51308"/>
                </a:lnTo>
                <a:lnTo>
                  <a:pt x="1303855" y="20075"/>
                </a:lnTo>
                <a:lnTo>
                  <a:pt x="1296525" y="4516"/>
                </a:lnTo>
                <a:lnTo>
                  <a:pt x="1279931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834" y="5166932"/>
            <a:ext cx="198447" cy="128814"/>
          </a:xfrm>
          <a:custGeom>
            <a:avLst/>
            <a:gdLst/>
            <a:ahLst/>
            <a:cxnLst/>
            <a:rect l="l" t="t" r="r" b="b"/>
            <a:pathLst>
              <a:path w="179704" h="135254">
                <a:moveTo>
                  <a:pt x="137758" y="0"/>
                </a:moveTo>
                <a:lnTo>
                  <a:pt x="27743" y="100169"/>
                </a:lnTo>
                <a:lnTo>
                  <a:pt x="0" y="132256"/>
                </a:lnTo>
                <a:lnTo>
                  <a:pt x="11759" y="134937"/>
                </a:lnTo>
                <a:lnTo>
                  <a:pt x="137280" y="124490"/>
                </a:lnTo>
                <a:lnTo>
                  <a:pt x="179249" y="114698"/>
                </a:lnTo>
                <a:lnTo>
                  <a:pt x="179278" y="100144"/>
                </a:lnTo>
                <a:lnTo>
                  <a:pt x="169373" y="72750"/>
                </a:lnTo>
                <a:lnTo>
                  <a:pt x="148164" y="18508"/>
                </a:lnTo>
                <a:lnTo>
                  <a:pt x="142523" y="5110"/>
                </a:lnTo>
                <a:lnTo>
                  <a:pt x="137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0886" y="6202517"/>
            <a:ext cx="198447" cy="128814"/>
          </a:xfrm>
          <a:custGeom>
            <a:avLst/>
            <a:gdLst/>
            <a:ahLst/>
            <a:cxnLst/>
            <a:rect l="l" t="t" r="r" b="b"/>
            <a:pathLst>
              <a:path w="179704" h="135254">
                <a:moveTo>
                  <a:pt x="137758" y="0"/>
                </a:moveTo>
                <a:lnTo>
                  <a:pt x="27743" y="100169"/>
                </a:lnTo>
                <a:lnTo>
                  <a:pt x="0" y="132256"/>
                </a:lnTo>
                <a:lnTo>
                  <a:pt x="11759" y="134937"/>
                </a:lnTo>
                <a:lnTo>
                  <a:pt x="137280" y="124490"/>
                </a:lnTo>
                <a:lnTo>
                  <a:pt x="179249" y="114698"/>
                </a:lnTo>
                <a:lnTo>
                  <a:pt x="179278" y="100144"/>
                </a:lnTo>
                <a:lnTo>
                  <a:pt x="169373" y="72750"/>
                </a:lnTo>
                <a:lnTo>
                  <a:pt x="148164" y="18508"/>
                </a:lnTo>
                <a:lnTo>
                  <a:pt x="142523" y="5110"/>
                </a:lnTo>
                <a:lnTo>
                  <a:pt x="137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7928" y="5581887"/>
            <a:ext cx="198447" cy="128814"/>
          </a:xfrm>
          <a:custGeom>
            <a:avLst/>
            <a:gdLst/>
            <a:ahLst/>
            <a:cxnLst/>
            <a:rect l="l" t="t" r="r" b="b"/>
            <a:pathLst>
              <a:path w="179704" h="135254">
                <a:moveTo>
                  <a:pt x="137758" y="0"/>
                </a:moveTo>
                <a:lnTo>
                  <a:pt x="27743" y="100169"/>
                </a:lnTo>
                <a:lnTo>
                  <a:pt x="0" y="132256"/>
                </a:lnTo>
                <a:lnTo>
                  <a:pt x="11759" y="134937"/>
                </a:lnTo>
                <a:lnTo>
                  <a:pt x="137280" y="124490"/>
                </a:lnTo>
                <a:lnTo>
                  <a:pt x="179249" y="114698"/>
                </a:lnTo>
                <a:lnTo>
                  <a:pt x="179278" y="100144"/>
                </a:lnTo>
                <a:lnTo>
                  <a:pt x="169373" y="72750"/>
                </a:lnTo>
                <a:lnTo>
                  <a:pt x="148164" y="18508"/>
                </a:lnTo>
                <a:lnTo>
                  <a:pt x="142523" y="5110"/>
                </a:lnTo>
                <a:lnTo>
                  <a:pt x="1377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1979" y="5234899"/>
            <a:ext cx="201252" cy="118533"/>
          </a:xfrm>
          <a:custGeom>
            <a:avLst/>
            <a:gdLst/>
            <a:ahLst/>
            <a:cxnLst/>
            <a:rect l="l" t="t" r="r" b="b"/>
            <a:pathLst>
              <a:path w="182244" h="124460">
                <a:moveTo>
                  <a:pt x="23503" y="0"/>
                </a:moveTo>
                <a:lnTo>
                  <a:pt x="19699" y="5859"/>
                </a:lnTo>
                <a:lnTo>
                  <a:pt x="16475" y="20031"/>
                </a:lnTo>
                <a:lnTo>
                  <a:pt x="4994" y="77142"/>
                </a:lnTo>
                <a:lnTo>
                  <a:pt x="0" y="105862"/>
                </a:lnTo>
                <a:lnTo>
                  <a:pt x="2564" y="120162"/>
                </a:lnTo>
                <a:lnTo>
                  <a:pt x="16494" y="124297"/>
                </a:lnTo>
                <a:lnTo>
                  <a:pt x="45596" y="122520"/>
                </a:lnTo>
                <a:lnTo>
                  <a:pt x="140414" y="114226"/>
                </a:lnTo>
                <a:lnTo>
                  <a:pt x="171013" y="111012"/>
                </a:lnTo>
                <a:lnTo>
                  <a:pt x="182129" y="106325"/>
                </a:lnTo>
                <a:lnTo>
                  <a:pt x="174588" y="96912"/>
                </a:lnTo>
                <a:lnTo>
                  <a:pt x="149216" y="79517"/>
                </a:lnTo>
                <a:lnTo>
                  <a:pt x="42675" y="9134"/>
                </a:lnTo>
                <a:lnTo>
                  <a:pt x="30343" y="1432"/>
                </a:lnTo>
                <a:lnTo>
                  <a:pt x="23503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14256" y="5750224"/>
            <a:ext cx="201252" cy="118533"/>
          </a:xfrm>
          <a:custGeom>
            <a:avLst/>
            <a:gdLst/>
            <a:ahLst/>
            <a:cxnLst/>
            <a:rect l="l" t="t" r="r" b="b"/>
            <a:pathLst>
              <a:path w="182244" h="124460">
                <a:moveTo>
                  <a:pt x="23503" y="0"/>
                </a:moveTo>
                <a:lnTo>
                  <a:pt x="19699" y="5859"/>
                </a:lnTo>
                <a:lnTo>
                  <a:pt x="16475" y="20031"/>
                </a:lnTo>
                <a:lnTo>
                  <a:pt x="4994" y="77142"/>
                </a:lnTo>
                <a:lnTo>
                  <a:pt x="0" y="105862"/>
                </a:lnTo>
                <a:lnTo>
                  <a:pt x="2564" y="120162"/>
                </a:lnTo>
                <a:lnTo>
                  <a:pt x="16494" y="124297"/>
                </a:lnTo>
                <a:lnTo>
                  <a:pt x="45596" y="122520"/>
                </a:lnTo>
                <a:lnTo>
                  <a:pt x="140414" y="114226"/>
                </a:lnTo>
                <a:lnTo>
                  <a:pt x="171013" y="111012"/>
                </a:lnTo>
                <a:lnTo>
                  <a:pt x="182129" y="106325"/>
                </a:lnTo>
                <a:lnTo>
                  <a:pt x="174588" y="96912"/>
                </a:lnTo>
                <a:lnTo>
                  <a:pt x="149216" y="79517"/>
                </a:lnTo>
                <a:lnTo>
                  <a:pt x="42675" y="9134"/>
                </a:lnTo>
                <a:lnTo>
                  <a:pt x="30343" y="1432"/>
                </a:lnTo>
                <a:lnTo>
                  <a:pt x="23503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87773" y="6474921"/>
            <a:ext cx="201252" cy="118533"/>
          </a:xfrm>
          <a:custGeom>
            <a:avLst/>
            <a:gdLst/>
            <a:ahLst/>
            <a:cxnLst/>
            <a:rect l="l" t="t" r="r" b="b"/>
            <a:pathLst>
              <a:path w="182244" h="124459">
                <a:moveTo>
                  <a:pt x="23503" y="0"/>
                </a:moveTo>
                <a:lnTo>
                  <a:pt x="19699" y="5859"/>
                </a:lnTo>
                <a:lnTo>
                  <a:pt x="16475" y="20031"/>
                </a:lnTo>
                <a:lnTo>
                  <a:pt x="4994" y="77142"/>
                </a:lnTo>
                <a:lnTo>
                  <a:pt x="0" y="105862"/>
                </a:lnTo>
                <a:lnTo>
                  <a:pt x="2564" y="120162"/>
                </a:lnTo>
                <a:lnTo>
                  <a:pt x="16494" y="124297"/>
                </a:lnTo>
                <a:lnTo>
                  <a:pt x="45596" y="122520"/>
                </a:lnTo>
                <a:lnTo>
                  <a:pt x="140414" y="114226"/>
                </a:lnTo>
                <a:lnTo>
                  <a:pt x="171013" y="111012"/>
                </a:lnTo>
                <a:lnTo>
                  <a:pt x="182129" y="106325"/>
                </a:lnTo>
                <a:lnTo>
                  <a:pt x="174588" y="96912"/>
                </a:lnTo>
                <a:lnTo>
                  <a:pt x="149216" y="79517"/>
                </a:lnTo>
                <a:lnTo>
                  <a:pt x="42675" y="9134"/>
                </a:lnTo>
                <a:lnTo>
                  <a:pt x="30343" y="1432"/>
                </a:lnTo>
                <a:lnTo>
                  <a:pt x="23503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 rot="21300000">
            <a:off x="917313" y="4656745"/>
            <a:ext cx="976797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</a:pPr>
            <a:r>
              <a:rPr sz="1250" b="1" spc="5" dirty="0">
                <a:solidFill>
                  <a:srgbClr val="D70B7D"/>
                </a:solidFill>
                <a:latin typeface="Arial"/>
                <a:cs typeface="Arial"/>
              </a:rPr>
              <a:t>Gv</a:t>
            </a:r>
            <a:r>
              <a:rPr sz="1250" b="1" spc="-114" dirty="0">
                <a:solidFill>
                  <a:srgbClr val="D70B7D"/>
                </a:solidFill>
                <a:latin typeface="Arial"/>
                <a:cs typeface="Arial"/>
              </a:rPr>
              <a:t> </a:t>
            </a:r>
            <a:r>
              <a:rPr sz="1250" b="1" spc="85" dirty="0">
                <a:solidFill>
                  <a:srgbClr val="D70B7D"/>
                </a:solidFill>
                <a:latin typeface="Arial"/>
                <a:cs typeface="Arial"/>
              </a:rPr>
              <a:t>11,1-45</a:t>
            </a:r>
            <a:endParaRPr sz="12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 rot="21360000">
            <a:off x="514608" y="5012977"/>
            <a:ext cx="1503319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10" dirty="0">
                <a:solidFill>
                  <a:srgbClr val="121212"/>
                </a:solidFill>
                <a:latin typeface="Arial"/>
                <a:cs typeface="Arial"/>
              </a:rPr>
              <a:t>Signor</a:t>
            </a:r>
            <a:r>
              <a:rPr sz="1050" spc="15" baseline="3968" dirty="0">
                <a:solidFill>
                  <a:srgbClr val="121212"/>
                </a:solidFill>
                <a:latin typeface="Arial"/>
                <a:cs typeface="Arial"/>
              </a:rPr>
              <a:t>e,</a:t>
            </a:r>
            <a:r>
              <a:rPr sz="1050" spc="-89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-15" baseline="3968" dirty="0">
                <a:solidFill>
                  <a:srgbClr val="121212"/>
                </a:solidFill>
                <a:latin typeface="Arial"/>
                <a:cs typeface="Arial"/>
              </a:rPr>
              <a:t>se</a:t>
            </a:r>
            <a:r>
              <a:rPr sz="1050" spc="-60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44" baseline="3968" dirty="0">
                <a:solidFill>
                  <a:srgbClr val="121212"/>
                </a:solidFill>
                <a:latin typeface="Arial"/>
                <a:cs typeface="Arial"/>
              </a:rPr>
              <a:t>tu</a:t>
            </a:r>
            <a:r>
              <a:rPr sz="1050" spc="-60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7" baseline="7936" dirty="0">
                <a:solidFill>
                  <a:srgbClr val="121212"/>
                </a:solidFill>
                <a:latin typeface="Arial"/>
                <a:cs typeface="Arial"/>
              </a:rPr>
              <a:t>fossi</a:t>
            </a:r>
            <a:r>
              <a:rPr sz="1050" spc="-60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15" baseline="7936" dirty="0">
                <a:solidFill>
                  <a:srgbClr val="121212"/>
                </a:solidFill>
                <a:latin typeface="Arial"/>
                <a:cs typeface="Arial"/>
              </a:rPr>
              <a:t>sta</a:t>
            </a:r>
            <a:r>
              <a:rPr sz="1050" spc="15" baseline="11904" dirty="0">
                <a:solidFill>
                  <a:srgbClr val="121212"/>
                </a:solidFill>
                <a:latin typeface="Arial"/>
                <a:cs typeface="Arial"/>
              </a:rPr>
              <a:t>to</a:t>
            </a:r>
            <a:r>
              <a:rPr sz="1050" spc="-60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7" baseline="11904" dirty="0">
                <a:solidFill>
                  <a:srgbClr val="121212"/>
                </a:solidFill>
                <a:latin typeface="Arial"/>
                <a:cs typeface="Arial"/>
              </a:rPr>
              <a:t>qui,</a:t>
            </a:r>
            <a:r>
              <a:rPr sz="1050" spc="-89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60" baseline="11904" dirty="0">
                <a:solidFill>
                  <a:srgbClr val="121212"/>
                </a:solidFill>
                <a:latin typeface="Arial"/>
                <a:cs typeface="Arial"/>
              </a:rPr>
              <a:t>mio</a:t>
            </a:r>
            <a:endParaRPr sz="1050" baseline="11904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 rot="21360000">
            <a:off x="525025" y="5111758"/>
            <a:ext cx="163417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15" dirty="0">
                <a:solidFill>
                  <a:srgbClr val="121212"/>
                </a:solidFill>
                <a:latin typeface="Arial"/>
                <a:cs typeface="Arial"/>
              </a:rPr>
              <a:t>fratello</a:t>
            </a:r>
            <a:r>
              <a:rPr sz="700" spc="-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-15" baseline="3968" dirty="0">
                <a:solidFill>
                  <a:srgbClr val="121212"/>
                </a:solidFill>
                <a:latin typeface="Arial"/>
                <a:cs typeface="Arial"/>
              </a:rPr>
              <a:t>Lazzar</a:t>
            </a:r>
            <a:r>
              <a:rPr sz="1050" spc="-15" baseline="7936" dirty="0">
                <a:solidFill>
                  <a:srgbClr val="121212"/>
                </a:solidFill>
                <a:latin typeface="Arial"/>
                <a:cs typeface="Arial"/>
              </a:rPr>
              <a:t>o</a:t>
            </a:r>
            <a:r>
              <a:rPr sz="1050" spc="-52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44" baseline="7936" dirty="0">
                <a:solidFill>
                  <a:srgbClr val="121212"/>
                </a:solidFill>
                <a:latin typeface="Arial"/>
                <a:cs typeface="Arial"/>
              </a:rPr>
              <a:t>non</a:t>
            </a:r>
            <a:r>
              <a:rPr sz="1050" spc="-52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7936" dirty="0">
                <a:solidFill>
                  <a:srgbClr val="121212"/>
                </a:solidFill>
                <a:latin typeface="Arial"/>
                <a:cs typeface="Arial"/>
              </a:rPr>
              <a:t>sar</a:t>
            </a:r>
            <a:r>
              <a:rPr sz="1050" spc="22" baseline="11904" dirty="0">
                <a:solidFill>
                  <a:srgbClr val="121212"/>
                </a:solidFill>
                <a:latin typeface="Arial"/>
                <a:cs typeface="Arial"/>
              </a:rPr>
              <a:t>ebbe</a:t>
            </a:r>
            <a:r>
              <a:rPr sz="1050" spc="-52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52" baseline="11904" dirty="0">
                <a:solidFill>
                  <a:srgbClr val="121212"/>
                </a:solidFill>
                <a:latin typeface="Arial"/>
                <a:cs typeface="Arial"/>
              </a:rPr>
              <a:t>mor</a:t>
            </a:r>
            <a:r>
              <a:rPr sz="1050" spc="52" baseline="15873" dirty="0">
                <a:solidFill>
                  <a:srgbClr val="121212"/>
                </a:solidFill>
                <a:latin typeface="Arial"/>
                <a:cs typeface="Arial"/>
              </a:rPr>
              <a:t>to!</a:t>
            </a:r>
            <a:endParaRPr sz="1050" baseline="15873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 rot="21360000">
            <a:off x="1141005" y="5288747"/>
            <a:ext cx="125016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10" dirty="0">
                <a:solidFill>
                  <a:srgbClr val="121212"/>
                </a:solidFill>
                <a:latin typeface="Arial"/>
                <a:cs typeface="Arial"/>
              </a:rPr>
              <a:t>Marta,</a:t>
            </a:r>
            <a:r>
              <a:rPr sz="700" spc="-7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52" baseline="3968" dirty="0">
                <a:solidFill>
                  <a:srgbClr val="121212"/>
                </a:solidFill>
                <a:latin typeface="Arial"/>
                <a:cs typeface="Arial"/>
              </a:rPr>
              <a:t>tuo</a:t>
            </a:r>
            <a:r>
              <a:rPr sz="1050" spc="-82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3968" dirty="0">
                <a:solidFill>
                  <a:srgbClr val="121212"/>
                </a:solidFill>
                <a:latin typeface="Arial"/>
                <a:cs typeface="Arial"/>
              </a:rPr>
              <a:t>fra</a:t>
            </a:r>
            <a:r>
              <a:rPr sz="1050" spc="22" baseline="7936" dirty="0">
                <a:solidFill>
                  <a:srgbClr val="121212"/>
                </a:solidFill>
                <a:latin typeface="Arial"/>
                <a:cs typeface="Arial"/>
              </a:rPr>
              <a:t>tello</a:t>
            </a:r>
            <a:r>
              <a:rPr sz="1050" spc="-82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7936" dirty="0">
                <a:solidFill>
                  <a:srgbClr val="121212"/>
                </a:solidFill>
                <a:latin typeface="Arial"/>
                <a:cs typeface="Arial"/>
              </a:rPr>
              <a:t>risor</a:t>
            </a:r>
            <a:r>
              <a:rPr sz="1050" spc="22" baseline="11904" dirty="0">
                <a:solidFill>
                  <a:srgbClr val="121212"/>
                </a:solidFill>
                <a:latin typeface="Arial"/>
                <a:cs typeface="Arial"/>
              </a:rPr>
              <a:t>gerà</a:t>
            </a:r>
            <a:endParaRPr sz="1050" baseline="11904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 rot="21360000">
            <a:off x="567144" y="5528293"/>
            <a:ext cx="158868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-10" dirty="0">
                <a:solidFill>
                  <a:srgbClr val="121212"/>
                </a:solidFill>
                <a:latin typeface="Arial"/>
                <a:cs typeface="Arial"/>
              </a:rPr>
              <a:t>So</a:t>
            </a:r>
            <a:r>
              <a:rPr sz="700" spc="-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00" spc="-3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3968" dirty="0">
                <a:solidFill>
                  <a:srgbClr val="121212"/>
                </a:solidFill>
                <a:latin typeface="Arial"/>
                <a:cs typeface="Arial"/>
              </a:rPr>
              <a:t>risorger</a:t>
            </a:r>
            <a:r>
              <a:rPr sz="1050" spc="22" baseline="7936" dirty="0">
                <a:solidFill>
                  <a:srgbClr val="121212"/>
                </a:solidFill>
                <a:latin typeface="Arial"/>
                <a:cs typeface="Arial"/>
              </a:rPr>
              <a:t>à</a:t>
            </a:r>
            <a:r>
              <a:rPr sz="1050" spc="-52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7" baseline="7936" dirty="0">
                <a:solidFill>
                  <a:srgbClr val="121212"/>
                </a:solidFill>
                <a:latin typeface="Arial"/>
                <a:cs typeface="Arial"/>
              </a:rPr>
              <a:t>nell’ultimo</a:t>
            </a:r>
            <a:r>
              <a:rPr sz="1050" spc="-52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52" baseline="11904" dirty="0">
                <a:solidFill>
                  <a:srgbClr val="121212"/>
                </a:solidFill>
                <a:latin typeface="Arial"/>
                <a:cs typeface="Arial"/>
              </a:rPr>
              <a:t>giorno</a:t>
            </a:r>
            <a:endParaRPr sz="1050" baseline="11904" dirty="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 rot="21360000">
            <a:off x="859551" y="5715765"/>
            <a:ext cx="157399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Io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sono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7" baseline="3968" dirty="0">
                <a:solidFill>
                  <a:srgbClr val="121212"/>
                </a:solidFill>
                <a:latin typeface="Arial"/>
                <a:cs typeface="Arial"/>
              </a:rPr>
              <a:t>la</a:t>
            </a:r>
            <a:r>
              <a:rPr sz="1050" spc="-44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15" baseline="3968" dirty="0">
                <a:solidFill>
                  <a:srgbClr val="121212"/>
                </a:solidFill>
                <a:latin typeface="Arial"/>
                <a:cs typeface="Arial"/>
              </a:rPr>
              <a:t>risurr</a:t>
            </a:r>
            <a:r>
              <a:rPr sz="1050" spc="15" baseline="7936" dirty="0">
                <a:solidFill>
                  <a:srgbClr val="121212"/>
                </a:solidFill>
                <a:latin typeface="Arial"/>
                <a:cs typeface="Arial"/>
              </a:rPr>
              <a:t>ezione</a:t>
            </a:r>
            <a:r>
              <a:rPr sz="1050" spc="-44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11904" dirty="0">
                <a:solidFill>
                  <a:srgbClr val="121212"/>
                </a:solidFill>
                <a:latin typeface="Arial"/>
                <a:cs typeface="Arial"/>
              </a:rPr>
              <a:t>e</a:t>
            </a:r>
            <a:r>
              <a:rPr sz="1050" spc="-44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7" baseline="11904" dirty="0">
                <a:solidFill>
                  <a:srgbClr val="121212"/>
                </a:solidFill>
                <a:latin typeface="Arial"/>
                <a:cs typeface="Arial"/>
              </a:rPr>
              <a:t>la</a:t>
            </a:r>
            <a:r>
              <a:rPr sz="1050" spc="-44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15" baseline="11904" dirty="0">
                <a:solidFill>
                  <a:srgbClr val="121212"/>
                </a:solidFill>
                <a:latin typeface="Arial"/>
                <a:cs typeface="Arial"/>
              </a:rPr>
              <a:t>vita;</a:t>
            </a:r>
            <a:r>
              <a:rPr sz="1050" spc="-44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15873" dirty="0">
                <a:solidFill>
                  <a:srgbClr val="121212"/>
                </a:solidFill>
                <a:latin typeface="Arial"/>
                <a:cs typeface="Arial"/>
              </a:rPr>
              <a:t>chi</a:t>
            </a:r>
            <a:endParaRPr sz="1050" baseline="15873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 rot="21360000">
            <a:off x="854728" y="5820048"/>
            <a:ext cx="158938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crede</a:t>
            </a:r>
            <a:r>
              <a:rPr sz="700" spc="-4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7" baseline="3968" dirty="0">
                <a:solidFill>
                  <a:srgbClr val="121212"/>
                </a:solidFill>
                <a:latin typeface="Arial"/>
                <a:cs typeface="Arial"/>
              </a:rPr>
              <a:t>in</a:t>
            </a:r>
            <a:r>
              <a:rPr sz="1050" spc="-60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3968" dirty="0">
                <a:solidFill>
                  <a:srgbClr val="121212"/>
                </a:solidFill>
                <a:latin typeface="Arial"/>
                <a:cs typeface="Arial"/>
              </a:rPr>
              <a:t>me,</a:t>
            </a:r>
            <a:r>
              <a:rPr sz="1050" spc="-89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3968" dirty="0">
                <a:solidFill>
                  <a:srgbClr val="121212"/>
                </a:solidFill>
                <a:latin typeface="Arial"/>
                <a:cs typeface="Arial"/>
              </a:rPr>
              <a:t>anche</a:t>
            </a:r>
            <a:r>
              <a:rPr sz="1050" spc="-60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-15" baseline="7936" dirty="0">
                <a:solidFill>
                  <a:srgbClr val="121212"/>
                </a:solidFill>
                <a:latin typeface="Arial"/>
                <a:cs typeface="Arial"/>
              </a:rPr>
              <a:t>se</a:t>
            </a:r>
            <a:r>
              <a:rPr sz="1050" spc="-60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11904" dirty="0">
                <a:solidFill>
                  <a:srgbClr val="121212"/>
                </a:solidFill>
                <a:latin typeface="Arial"/>
                <a:cs typeface="Arial"/>
              </a:rPr>
              <a:t>muore,</a:t>
            </a:r>
            <a:r>
              <a:rPr sz="1050" spc="-89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baseline="11904" dirty="0">
                <a:solidFill>
                  <a:srgbClr val="121212"/>
                </a:solidFill>
                <a:latin typeface="Arial"/>
                <a:cs typeface="Arial"/>
              </a:rPr>
              <a:t>vivr</a:t>
            </a:r>
            <a:r>
              <a:rPr sz="1050" baseline="15873" dirty="0">
                <a:solidFill>
                  <a:srgbClr val="121212"/>
                </a:solidFill>
                <a:latin typeface="Arial"/>
                <a:cs typeface="Arial"/>
              </a:rPr>
              <a:t>à</a:t>
            </a:r>
            <a:endParaRPr sz="1050" baseline="15873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21360000">
            <a:off x="619627" y="6041876"/>
            <a:ext cx="1719571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1050" spc="15" baseline="-7936" dirty="0">
                <a:solidFill>
                  <a:srgbClr val="121212"/>
                </a:solidFill>
                <a:latin typeface="Arial"/>
                <a:cs typeface="Arial"/>
              </a:rPr>
              <a:t>Signor</a:t>
            </a:r>
            <a:r>
              <a:rPr sz="1050" spc="15" baseline="-3968" dirty="0">
                <a:solidFill>
                  <a:srgbClr val="121212"/>
                </a:solidFill>
                <a:latin typeface="Arial"/>
                <a:cs typeface="Arial"/>
              </a:rPr>
              <a:t>e,</a:t>
            </a:r>
            <a:r>
              <a:rPr sz="1050" spc="-75" baseline="-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52" baseline="-3968" dirty="0">
                <a:solidFill>
                  <a:srgbClr val="121212"/>
                </a:solidFill>
                <a:latin typeface="Arial"/>
                <a:cs typeface="Arial"/>
              </a:rPr>
              <a:t>io</a:t>
            </a:r>
            <a:r>
              <a:rPr sz="1050" spc="-44" baseline="-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7" baseline="-3968" dirty="0">
                <a:solidFill>
                  <a:srgbClr val="121212"/>
                </a:solidFill>
                <a:latin typeface="Arial"/>
                <a:cs typeface="Arial"/>
              </a:rPr>
              <a:t>credo</a:t>
            </a:r>
            <a:r>
              <a:rPr sz="1050" spc="-44" baseline="-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30" dirty="0">
                <a:solidFill>
                  <a:srgbClr val="121212"/>
                </a:solidFill>
                <a:latin typeface="Arial"/>
                <a:cs typeface="Arial"/>
              </a:rPr>
              <a:t>tu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baseline="3968" dirty="0">
                <a:solidFill>
                  <a:srgbClr val="121212"/>
                </a:solidFill>
                <a:latin typeface="Arial"/>
                <a:cs typeface="Arial"/>
              </a:rPr>
              <a:t>sei</a:t>
            </a:r>
            <a:r>
              <a:rPr sz="1050" spc="-44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3968" dirty="0">
                <a:solidFill>
                  <a:srgbClr val="121212"/>
                </a:solidFill>
                <a:latin typeface="Arial"/>
                <a:cs typeface="Arial"/>
              </a:rPr>
              <a:t>il</a:t>
            </a:r>
            <a:r>
              <a:rPr sz="1050" spc="-44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15" baseline="3968" dirty="0">
                <a:solidFill>
                  <a:srgbClr val="121212"/>
                </a:solidFill>
                <a:latin typeface="Arial"/>
                <a:cs typeface="Arial"/>
              </a:rPr>
              <a:t>Cristo</a:t>
            </a:r>
            <a:r>
              <a:rPr sz="1050" spc="15" baseline="7936" dirty="0">
                <a:solidFill>
                  <a:srgbClr val="121212"/>
                </a:solidFill>
                <a:latin typeface="Arial"/>
                <a:cs typeface="Arial"/>
              </a:rPr>
              <a:t>,</a:t>
            </a:r>
            <a:r>
              <a:rPr sz="1050" spc="-75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7936" dirty="0">
                <a:solidFill>
                  <a:srgbClr val="121212"/>
                </a:solidFill>
                <a:latin typeface="Arial"/>
                <a:cs typeface="Arial"/>
              </a:rPr>
              <a:t>il</a:t>
            </a:r>
            <a:endParaRPr sz="1050" baseline="7936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21360000">
            <a:off x="630044" y="6141784"/>
            <a:ext cx="182038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20" dirty="0">
                <a:solidFill>
                  <a:srgbClr val="121212"/>
                </a:solidFill>
                <a:latin typeface="Arial"/>
                <a:cs typeface="Arial"/>
              </a:rPr>
              <a:t>Figlio</a:t>
            </a:r>
            <a:r>
              <a:rPr sz="700" spc="-30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67" baseline="3968" dirty="0">
                <a:solidFill>
                  <a:srgbClr val="121212"/>
                </a:solidFill>
                <a:latin typeface="Arial"/>
                <a:cs typeface="Arial"/>
              </a:rPr>
              <a:t>di</a:t>
            </a:r>
            <a:r>
              <a:rPr sz="1050" spc="-44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3968" dirty="0">
                <a:solidFill>
                  <a:srgbClr val="121212"/>
                </a:solidFill>
                <a:latin typeface="Arial"/>
                <a:cs typeface="Arial"/>
              </a:rPr>
              <a:t>Dio,</a:t>
            </a:r>
            <a:r>
              <a:rPr sz="1050" spc="-75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7" baseline="7936" dirty="0">
                <a:solidFill>
                  <a:srgbClr val="121212"/>
                </a:solidFill>
                <a:latin typeface="Arial"/>
                <a:cs typeface="Arial"/>
              </a:rPr>
              <a:t>colui</a:t>
            </a:r>
            <a:r>
              <a:rPr sz="1050" spc="-44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7936" dirty="0">
                <a:solidFill>
                  <a:srgbClr val="121212"/>
                </a:solidFill>
                <a:latin typeface="Arial"/>
                <a:cs typeface="Arial"/>
              </a:rPr>
              <a:t>che</a:t>
            </a:r>
            <a:r>
              <a:rPr sz="1050" spc="-44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11904" dirty="0">
                <a:solidFill>
                  <a:srgbClr val="121212"/>
                </a:solidFill>
                <a:latin typeface="Arial"/>
                <a:cs typeface="Arial"/>
              </a:rPr>
              <a:t>viene</a:t>
            </a:r>
            <a:r>
              <a:rPr sz="1050" spc="-44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11904" dirty="0">
                <a:solidFill>
                  <a:srgbClr val="121212"/>
                </a:solidFill>
                <a:latin typeface="Arial"/>
                <a:cs typeface="Arial"/>
              </a:rPr>
              <a:t>nel</a:t>
            </a:r>
            <a:r>
              <a:rPr sz="1050" spc="-44" baseline="11904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67" baseline="15873" dirty="0">
                <a:solidFill>
                  <a:srgbClr val="121212"/>
                </a:solidFill>
                <a:latin typeface="Arial"/>
                <a:cs typeface="Arial"/>
              </a:rPr>
              <a:t>mondo</a:t>
            </a:r>
            <a:endParaRPr sz="1050" baseline="15873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21360000">
            <a:off x="1170530" y="6328647"/>
            <a:ext cx="1326363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-10" dirty="0">
                <a:solidFill>
                  <a:srgbClr val="121212"/>
                </a:solidFill>
                <a:latin typeface="Arial"/>
                <a:cs typeface="Arial"/>
              </a:rPr>
              <a:t>Padr</a:t>
            </a:r>
            <a:r>
              <a:rPr sz="1050" spc="-15" baseline="3968" dirty="0">
                <a:solidFill>
                  <a:srgbClr val="121212"/>
                </a:solidFill>
                <a:latin typeface="Arial"/>
                <a:cs typeface="Arial"/>
              </a:rPr>
              <a:t>e,</a:t>
            </a:r>
            <a:r>
              <a:rPr sz="1050" spc="-89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7" baseline="3968" dirty="0">
                <a:solidFill>
                  <a:srgbClr val="121212"/>
                </a:solidFill>
                <a:latin typeface="Arial"/>
                <a:cs typeface="Arial"/>
              </a:rPr>
              <a:t>ti</a:t>
            </a:r>
            <a:r>
              <a:rPr sz="1050" spc="-60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44" baseline="3968" dirty="0">
                <a:solidFill>
                  <a:srgbClr val="121212"/>
                </a:solidFill>
                <a:latin typeface="Arial"/>
                <a:cs typeface="Arial"/>
              </a:rPr>
              <a:t>rendo</a:t>
            </a:r>
            <a:r>
              <a:rPr sz="1050" spc="-60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15" baseline="7936" dirty="0">
                <a:solidFill>
                  <a:srgbClr val="121212"/>
                </a:solidFill>
                <a:latin typeface="Arial"/>
                <a:cs typeface="Arial"/>
              </a:rPr>
              <a:t>grazie</a:t>
            </a:r>
            <a:r>
              <a:rPr sz="1050" spc="-60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7936" dirty="0">
                <a:solidFill>
                  <a:srgbClr val="121212"/>
                </a:solidFill>
                <a:latin typeface="Arial"/>
                <a:cs typeface="Arial"/>
              </a:rPr>
              <a:t>per</a:t>
            </a:r>
            <a:r>
              <a:rPr sz="1050" spc="30" baseline="11904" dirty="0">
                <a:solidFill>
                  <a:srgbClr val="121212"/>
                </a:solidFill>
                <a:latin typeface="Arial"/>
                <a:cs typeface="Arial"/>
              </a:rPr>
              <a:t>ché</a:t>
            </a:r>
            <a:endParaRPr sz="1050" baseline="11904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1360000">
            <a:off x="1373068" y="6424995"/>
            <a:ext cx="1136974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35" dirty="0">
                <a:solidFill>
                  <a:srgbClr val="121212"/>
                </a:solidFill>
                <a:latin typeface="Arial"/>
                <a:cs typeface="Arial"/>
              </a:rPr>
              <a:t>mi</a:t>
            </a:r>
            <a:r>
              <a:rPr sz="700" spc="-5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700" spc="15" dirty="0">
                <a:solidFill>
                  <a:srgbClr val="121212"/>
                </a:solidFill>
                <a:latin typeface="Arial"/>
                <a:cs typeface="Arial"/>
              </a:rPr>
              <a:t>hai</a:t>
            </a:r>
            <a:r>
              <a:rPr sz="700" spc="-5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15" baseline="3968" dirty="0">
                <a:solidFill>
                  <a:srgbClr val="121212"/>
                </a:solidFill>
                <a:latin typeface="Arial"/>
                <a:cs typeface="Arial"/>
              </a:rPr>
              <a:t>ascolta</a:t>
            </a:r>
            <a:r>
              <a:rPr sz="1050" spc="15" baseline="7936" dirty="0">
                <a:solidFill>
                  <a:srgbClr val="121212"/>
                </a:solidFill>
                <a:latin typeface="Arial"/>
                <a:cs typeface="Arial"/>
              </a:rPr>
              <a:t>to.</a:t>
            </a:r>
            <a:r>
              <a:rPr sz="1050" spc="-104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-22" baseline="7936" dirty="0">
                <a:solidFill>
                  <a:srgbClr val="121212"/>
                </a:solidFill>
                <a:latin typeface="Arial"/>
                <a:cs typeface="Arial"/>
              </a:rPr>
              <a:t>Lazzar</a:t>
            </a:r>
            <a:r>
              <a:rPr sz="1050" spc="-22" baseline="11904" dirty="0">
                <a:solidFill>
                  <a:srgbClr val="121212"/>
                </a:solidFill>
                <a:latin typeface="Arial"/>
                <a:cs typeface="Arial"/>
              </a:rPr>
              <a:t>o,</a:t>
            </a:r>
            <a:endParaRPr sz="1050" baseline="11904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21360000">
            <a:off x="1471540" y="6525494"/>
            <a:ext cx="1046206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15"/>
              </a:lnSpc>
            </a:pPr>
            <a:r>
              <a:rPr sz="700" spc="5" dirty="0">
                <a:solidFill>
                  <a:srgbClr val="121212"/>
                </a:solidFill>
                <a:latin typeface="Arial"/>
                <a:cs typeface="Arial"/>
              </a:rPr>
              <a:t>esci</a:t>
            </a:r>
            <a:r>
              <a:rPr sz="700" spc="-45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3968" dirty="0">
                <a:solidFill>
                  <a:srgbClr val="121212"/>
                </a:solidFill>
                <a:latin typeface="Arial"/>
                <a:cs typeface="Arial"/>
              </a:rPr>
              <a:t>dalla</a:t>
            </a:r>
            <a:r>
              <a:rPr sz="1050" spc="-67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52" baseline="3968" dirty="0">
                <a:solidFill>
                  <a:srgbClr val="121212"/>
                </a:solidFill>
                <a:latin typeface="Arial"/>
                <a:cs typeface="Arial"/>
              </a:rPr>
              <a:t>tomba</a:t>
            </a:r>
            <a:r>
              <a:rPr sz="1050" spc="-67" baseline="3968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30" baseline="7936" dirty="0">
                <a:solidFill>
                  <a:srgbClr val="121212"/>
                </a:solidFill>
                <a:latin typeface="Arial"/>
                <a:cs typeface="Arial"/>
              </a:rPr>
              <a:t>e</a:t>
            </a:r>
            <a:r>
              <a:rPr sz="1050" spc="-67" baseline="7936" dirty="0">
                <a:solidFill>
                  <a:srgbClr val="121212"/>
                </a:solidFill>
                <a:latin typeface="Arial"/>
                <a:cs typeface="Arial"/>
              </a:rPr>
              <a:t> </a:t>
            </a:r>
            <a:r>
              <a:rPr sz="1050" spc="22" baseline="7936" dirty="0">
                <a:solidFill>
                  <a:srgbClr val="121212"/>
                </a:solidFill>
                <a:latin typeface="Arial"/>
                <a:cs typeface="Arial"/>
              </a:rPr>
              <a:t>vivi!</a:t>
            </a:r>
            <a:endParaRPr sz="1050" baseline="7936"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82971" y="223378"/>
            <a:ext cx="4963249" cy="6463308"/>
          </a:xfrm>
          <a:prstGeom prst="rect">
            <a:avLst/>
          </a:prstGeom>
          <a:solidFill>
            <a:srgbClr val="CC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28" y="5939223"/>
            <a:ext cx="1228715" cy="86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cheda 2"/>
          <p:cNvSpPr/>
          <p:nvPr/>
        </p:nvSpPr>
        <p:spPr>
          <a:xfrm>
            <a:off x="299308" y="223378"/>
            <a:ext cx="3440572" cy="3217973"/>
          </a:xfrm>
          <a:prstGeom prst="flowChartPunchedCard">
            <a:avLst/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385" lvl="0" indent="-540385">
              <a:tabLst>
                <a:tab pos="540385" algn="l"/>
              </a:tabLst>
            </a:pPr>
            <a:endParaRPr lang="it-IT" dirty="0">
              <a:solidFill>
                <a:srgbClr val="FF0000"/>
              </a:solidFill>
              <a:latin typeface="Eras Bold ITC"/>
              <a:ea typeface="Calibri"/>
              <a:cs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43113" y="173945"/>
            <a:ext cx="3259642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385" lvl="0" indent="-540385" algn="r">
              <a:tabLst>
                <a:tab pos="540385" algn="l"/>
              </a:tabLst>
            </a:pPr>
            <a:endParaRPr lang="it-IT" sz="300" dirty="0" smtClean="0">
              <a:solidFill>
                <a:srgbClr val="FF0000"/>
              </a:solidFill>
              <a:latin typeface="Eras Bold ITC"/>
              <a:ea typeface="Calibri"/>
              <a:cs typeface="Arial"/>
            </a:endParaRPr>
          </a:p>
          <a:p>
            <a:pPr marL="540385" lvl="0" indent="-540385" algn="r">
              <a:tabLst>
                <a:tab pos="540385" algn="l"/>
              </a:tabLst>
            </a:pPr>
            <a:r>
              <a:rPr lang="it-IT" dirty="0" smtClean="0">
                <a:solidFill>
                  <a:srgbClr val="FF0000"/>
                </a:solidFill>
                <a:latin typeface="Eras Bold ITC"/>
                <a:ea typeface="Calibri"/>
                <a:cs typeface="Arial"/>
              </a:rPr>
              <a:t>Post-it </a:t>
            </a:r>
            <a:endParaRPr lang="it-IT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540385" lvl="0" indent="-540385" algn="r">
              <a:tabLst>
                <a:tab pos="540385" algn="l"/>
              </a:tabLst>
            </a:pPr>
            <a:r>
              <a:rPr lang="it-IT" dirty="0">
                <a:solidFill>
                  <a:srgbClr val="FF0000"/>
                </a:solidFill>
                <a:latin typeface="Eras Bold ITC"/>
                <a:ea typeface="Calibri"/>
                <a:cs typeface="Arial"/>
              </a:rPr>
              <a:t>… Per andare </a:t>
            </a:r>
            <a:endParaRPr lang="it-IT" dirty="0" smtClean="0">
              <a:solidFill>
                <a:srgbClr val="FF0000"/>
              </a:solidFill>
              <a:latin typeface="Eras Bold ITC"/>
              <a:ea typeface="Calibri"/>
              <a:cs typeface="Arial"/>
            </a:endParaRPr>
          </a:p>
          <a:p>
            <a:pPr marL="540385" lvl="0" indent="-540385" algn="r">
              <a:tabLst>
                <a:tab pos="540385" algn="l"/>
              </a:tabLst>
            </a:pPr>
            <a:r>
              <a:rPr lang="it-IT" dirty="0" smtClean="0">
                <a:solidFill>
                  <a:srgbClr val="FF0000"/>
                </a:solidFill>
                <a:latin typeface="Eras Bold ITC"/>
                <a:ea typeface="Calibri"/>
                <a:cs typeface="Arial"/>
              </a:rPr>
              <a:t>in profondità</a:t>
            </a:r>
          </a:p>
          <a:p>
            <a:pPr algn="ctr"/>
            <a:r>
              <a:rPr lang="it-IT" sz="1400" dirty="0">
                <a:solidFill>
                  <a:srgbClr val="7030A0"/>
                </a:solidFill>
                <a:latin typeface="Eras Demi ITC" panose="020B0805030504020804" pitchFamily="34" charset="0"/>
              </a:rPr>
              <a:t>Gesù ti fa venire fuori dal tuo </a:t>
            </a:r>
            <a:r>
              <a:rPr lang="it-IT" sz="14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«sepolcro»,  </a:t>
            </a:r>
            <a:r>
              <a:rPr lang="it-IT" sz="1400" dirty="0">
                <a:solidFill>
                  <a:srgbClr val="7030A0"/>
                </a:solidFill>
                <a:latin typeface="Eras Demi ITC" panose="020B0805030504020804" pitchFamily="34" charset="0"/>
              </a:rPr>
              <a:t>cioè da </a:t>
            </a:r>
            <a:r>
              <a:rPr lang="it-IT" sz="14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tutte quelle </a:t>
            </a:r>
            <a:r>
              <a:rPr lang="it-IT" sz="1400" dirty="0">
                <a:solidFill>
                  <a:srgbClr val="7030A0"/>
                </a:solidFill>
                <a:latin typeface="Eras Demi ITC" panose="020B0805030504020804" pitchFamily="34" charset="0"/>
              </a:rPr>
              <a:t>situazioni che qualche volta  ti rendono </a:t>
            </a:r>
            <a:r>
              <a:rPr lang="it-IT" sz="14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triste e nelle quali ti chiudi… La </a:t>
            </a:r>
            <a:r>
              <a:rPr lang="it-IT" sz="1400" dirty="0">
                <a:solidFill>
                  <a:srgbClr val="7030A0"/>
                </a:solidFill>
                <a:latin typeface="Eras Demi ITC" panose="020B0805030504020804" pitchFamily="34" charset="0"/>
              </a:rPr>
              <a:t>sua amicizia </a:t>
            </a:r>
            <a:r>
              <a:rPr lang="it-IT" sz="14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dona gioia</a:t>
            </a:r>
            <a:r>
              <a:rPr lang="it-IT" sz="1400" dirty="0">
                <a:solidFill>
                  <a:srgbClr val="7030A0"/>
                </a:solidFill>
                <a:latin typeface="Eras Demi ITC" panose="020B0805030504020804" pitchFamily="34" charset="0"/>
              </a:rPr>
              <a:t>, </a:t>
            </a:r>
            <a:r>
              <a:rPr lang="it-IT" sz="14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speranza, vita! </a:t>
            </a:r>
          </a:p>
          <a:p>
            <a:pPr algn="ctr"/>
            <a:r>
              <a:rPr lang="it-IT" sz="14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Gesù , nel vangelo chiede </a:t>
            </a:r>
            <a:r>
              <a:rPr lang="it-IT" sz="1400" dirty="0">
                <a:solidFill>
                  <a:srgbClr val="7030A0"/>
                </a:solidFill>
                <a:latin typeface="Eras Demi ITC" panose="020B0805030504020804" pitchFamily="34" charset="0"/>
              </a:rPr>
              <a:t>ad altri di liberare Lazzaro dalle </a:t>
            </a:r>
            <a:r>
              <a:rPr lang="it-IT" sz="14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bende. È come se dicesse «ho bisogno di te» per ridare gioia, speranza e  «vita» agli altri.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79766" y="367512"/>
            <a:ext cx="4769658" cy="6082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Il Vangelo di questa Domenica ci racconta un avvenimento molto vicino a Gesù, poiché</a:t>
            </a:r>
          </a:p>
          <a:p>
            <a:pPr algn="just"/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viene a conoscenza che il suo caro amico Lazzaro era malato. Gesù non era solo legato</a:t>
            </a:r>
          </a:p>
          <a:p>
            <a:pPr algn="just"/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come amico a Lazzaro, ma anche alle sue due sorelle, Marta e Maria. L’amore che Gesù</a:t>
            </a:r>
          </a:p>
          <a:p>
            <a:pPr algn="just"/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provava nei confronti di Lazzaro e delle sue sorelle non si manifesta nell’evitare la morte </a:t>
            </a:r>
            <a:r>
              <a:rPr lang="it-IT" sz="15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del suo </a:t>
            </a:r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amico, ma si manifesta nel “tirare fuori”, salvarlo, dalla morte. Gesù non parla </a:t>
            </a:r>
            <a:r>
              <a:rPr lang="it-IT" sz="15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della morte </a:t>
            </a:r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del corpo e della vita dell’anima, ma parla di fede in lui che “fa vivere” la </a:t>
            </a:r>
            <a:r>
              <a:rPr lang="it-IT" sz="15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persona. Cristo </a:t>
            </a:r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è la Vita: chi accoglie la sua Parola e aderisce alla sua Persona è in grado di </a:t>
            </a:r>
            <a:r>
              <a:rPr lang="it-IT" sz="15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spezzare il </a:t>
            </a:r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dominio della morte. Gesù lo sottolinea nella risurrezione di Lazzaro, ma con </a:t>
            </a:r>
            <a:r>
              <a:rPr lang="it-IT" sz="15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questa risurrezione </a:t>
            </a:r>
            <a:r>
              <a:rPr lang="it-IT" sz="1500" dirty="0">
                <a:solidFill>
                  <a:srgbClr val="7030A0"/>
                </a:solidFill>
                <a:latin typeface="Eras Demi ITC" panose="020B0805030504020804" pitchFamily="34" charset="0"/>
              </a:rPr>
              <a:t>vuole far riferimento alla sua risurrezione</a:t>
            </a:r>
            <a:r>
              <a:rPr lang="it-IT" sz="1500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.</a:t>
            </a:r>
          </a:p>
          <a:p>
            <a:endParaRPr lang="it-IT" sz="400" dirty="0">
              <a:latin typeface="Eras Demi ITC" panose="020B0805030504020804" pitchFamily="34" charset="0"/>
            </a:endParaRPr>
          </a:p>
          <a:p>
            <a:pPr algn="r"/>
            <a:r>
              <a:rPr lang="it-IT" sz="1500" b="1" dirty="0">
                <a:solidFill>
                  <a:srgbClr val="FF0000"/>
                </a:solidFill>
                <a:latin typeface="Eras Demi ITC" panose="020B0805030504020804" pitchFamily="34" charset="0"/>
              </a:rPr>
              <a:t>Pensiamoci...</a:t>
            </a:r>
            <a:endParaRPr lang="it-IT" sz="1500" dirty="0">
              <a:solidFill>
                <a:srgbClr val="FF0000"/>
              </a:solidFill>
              <a:latin typeface="Eras Demi ITC" panose="020B0805030504020804" pitchFamily="34" charset="0"/>
            </a:endParaRPr>
          </a:p>
          <a:p>
            <a:pPr algn="r"/>
            <a:r>
              <a:rPr lang="it-IT" sz="1400" dirty="0">
                <a:solidFill>
                  <a:srgbClr val="FF0000"/>
                </a:solidFill>
                <a:latin typeface="Eras Demi ITC" panose="020B0805030504020804" pitchFamily="34" charset="0"/>
              </a:rPr>
              <a:t>Cosa facciamo o possiamo fare per salvare, “tirar fuori” le persone dalla “morte” della fede</a:t>
            </a:r>
            <a:r>
              <a:rPr lang="it-IT" sz="1400" dirty="0" smtClean="0">
                <a:solidFill>
                  <a:srgbClr val="FF0000"/>
                </a:solidFill>
                <a:latin typeface="Eras Demi ITC" panose="020B0805030504020804" pitchFamily="34" charset="0"/>
              </a:rPr>
              <a:t>?</a:t>
            </a:r>
          </a:p>
          <a:p>
            <a:endParaRPr lang="it-IT" sz="800" dirty="0" smtClean="0">
              <a:latin typeface="Eras Demi ITC" panose="020B0805030504020804" pitchFamily="34" charset="0"/>
            </a:endParaRPr>
          </a:p>
          <a:p>
            <a:pPr algn="ctr"/>
            <a:r>
              <a:rPr lang="it-IT" sz="1400" b="1" dirty="0">
                <a:solidFill>
                  <a:srgbClr val="7030A0"/>
                </a:solidFill>
                <a:latin typeface="Eras Demi ITC" panose="020B0805030504020804" pitchFamily="34" charset="0"/>
              </a:rPr>
              <a:t>Usciamo anche noi dal sepolcro dell’egoismo </a:t>
            </a:r>
            <a:endParaRPr lang="it-IT" sz="1400" b="1" dirty="0" smtClean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400" b="1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e </a:t>
            </a:r>
            <a:r>
              <a:rPr lang="it-IT" sz="1400" b="1" dirty="0">
                <a:solidFill>
                  <a:srgbClr val="7030A0"/>
                </a:solidFill>
                <a:latin typeface="Eras Demi ITC" panose="020B0805030504020804" pitchFamily="34" charset="0"/>
              </a:rPr>
              <a:t>dell’indifferenza, come Gesù fa con Marta </a:t>
            </a:r>
            <a:endParaRPr lang="it-IT" sz="1400" b="1" dirty="0" smtClean="0">
              <a:solidFill>
                <a:srgbClr val="7030A0"/>
              </a:solidFill>
              <a:latin typeface="Eras Demi ITC" panose="020B0805030504020804" pitchFamily="34" charset="0"/>
            </a:endParaRPr>
          </a:p>
          <a:p>
            <a:pPr algn="ctr"/>
            <a:r>
              <a:rPr lang="it-IT" sz="1400" b="1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e Maria </a:t>
            </a:r>
            <a:r>
              <a:rPr lang="it-IT" sz="1400" b="1" dirty="0">
                <a:solidFill>
                  <a:srgbClr val="7030A0"/>
                </a:solidFill>
                <a:latin typeface="Eras Demi ITC" panose="020B0805030504020804" pitchFamily="34" charset="0"/>
              </a:rPr>
              <a:t>cerchiamo di tramutare il pianto di tanti nostri fratelli sofferenti in sorrisi attraverso gesti di amore e solidarietà</a:t>
            </a:r>
            <a:r>
              <a:rPr lang="it-IT" sz="1400" b="1" dirty="0" smtClean="0">
                <a:solidFill>
                  <a:srgbClr val="7030A0"/>
                </a:solidFill>
                <a:latin typeface="Eras Demi ITC" panose="020B0805030504020804" pitchFamily="34" charset="0"/>
              </a:rPr>
              <a:t>.</a:t>
            </a:r>
            <a:endParaRPr lang="it-IT" sz="1400" b="1" dirty="0">
              <a:solidFill>
                <a:srgbClr val="7030A0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1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00069" y="4035698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4" h="122554">
                <a:moveTo>
                  <a:pt x="55079" y="0"/>
                </a:moveTo>
                <a:lnTo>
                  <a:pt x="31727" y="7213"/>
                </a:lnTo>
                <a:lnTo>
                  <a:pt x="13581" y="22299"/>
                </a:lnTo>
                <a:lnTo>
                  <a:pt x="2414" y="43089"/>
                </a:lnTo>
                <a:lnTo>
                  <a:pt x="0" y="67411"/>
                </a:lnTo>
                <a:lnTo>
                  <a:pt x="7218" y="90764"/>
                </a:lnTo>
                <a:lnTo>
                  <a:pt x="22304" y="108910"/>
                </a:lnTo>
                <a:lnTo>
                  <a:pt x="43091" y="120077"/>
                </a:lnTo>
                <a:lnTo>
                  <a:pt x="67411" y="122491"/>
                </a:lnTo>
                <a:lnTo>
                  <a:pt x="90769" y="115278"/>
                </a:lnTo>
                <a:lnTo>
                  <a:pt x="108915" y="100191"/>
                </a:lnTo>
                <a:lnTo>
                  <a:pt x="120078" y="79402"/>
                </a:lnTo>
                <a:lnTo>
                  <a:pt x="122491" y="55079"/>
                </a:lnTo>
                <a:lnTo>
                  <a:pt x="115278" y="31727"/>
                </a:lnTo>
                <a:lnTo>
                  <a:pt x="100191" y="13581"/>
                </a:lnTo>
                <a:lnTo>
                  <a:pt x="79402" y="2414"/>
                </a:lnTo>
                <a:lnTo>
                  <a:pt x="55079" y="0"/>
                </a:lnTo>
                <a:close/>
              </a:path>
            </a:pathLst>
          </a:custGeom>
          <a:solidFill>
            <a:srgbClr val="00A34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44452" y="3866843"/>
            <a:ext cx="135337" cy="116719"/>
          </a:xfrm>
          <a:custGeom>
            <a:avLst/>
            <a:gdLst/>
            <a:ahLst/>
            <a:cxnLst/>
            <a:rect l="l" t="t" r="r" b="b"/>
            <a:pathLst>
              <a:path w="122555" h="122554">
                <a:moveTo>
                  <a:pt x="55067" y="0"/>
                </a:moveTo>
                <a:lnTo>
                  <a:pt x="31714" y="7213"/>
                </a:lnTo>
                <a:lnTo>
                  <a:pt x="13569" y="22299"/>
                </a:lnTo>
                <a:lnTo>
                  <a:pt x="2407" y="43089"/>
                </a:lnTo>
                <a:lnTo>
                  <a:pt x="0" y="67411"/>
                </a:lnTo>
                <a:lnTo>
                  <a:pt x="7211" y="90764"/>
                </a:lnTo>
                <a:lnTo>
                  <a:pt x="22293" y="108910"/>
                </a:lnTo>
                <a:lnTo>
                  <a:pt x="43078" y="120077"/>
                </a:lnTo>
                <a:lnTo>
                  <a:pt x="67398" y="122491"/>
                </a:lnTo>
                <a:lnTo>
                  <a:pt x="90756" y="115278"/>
                </a:lnTo>
                <a:lnTo>
                  <a:pt x="108902" y="100191"/>
                </a:lnTo>
                <a:lnTo>
                  <a:pt x="120066" y="79402"/>
                </a:lnTo>
                <a:lnTo>
                  <a:pt x="122478" y="55079"/>
                </a:lnTo>
                <a:lnTo>
                  <a:pt x="115265" y="31727"/>
                </a:lnTo>
                <a:lnTo>
                  <a:pt x="100179" y="13581"/>
                </a:lnTo>
                <a:lnTo>
                  <a:pt x="79389" y="2414"/>
                </a:lnTo>
                <a:lnTo>
                  <a:pt x="55067" y="0"/>
                </a:lnTo>
                <a:close/>
              </a:path>
            </a:pathLst>
          </a:custGeom>
          <a:solidFill>
            <a:srgbClr val="75777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18792" y="3912983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34"/>
                </a:lnTo>
                <a:lnTo>
                  <a:pt x="7956" y="13082"/>
                </a:lnTo>
                <a:lnTo>
                  <a:pt x="1410" y="25276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55352" y="3927174"/>
            <a:ext cx="79940" cy="68943"/>
          </a:xfrm>
          <a:custGeom>
            <a:avLst/>
            <a:gdLst/>
            <a:ahLst/>
            <a:cxnLst/>
            <a:rect l="l" t="t" r="r" b="b"/>
            <a:pathLst>
              <a:path w="72389" h="72389">
                <a:moveTo>
                  <a:pt x="32296" y="0"/>
                </a:moveTo>
                <a:lnTo>
                  <a:pt x="18598" y="4229"/>
                </a:lnTo>
                <a:lnTo>
                  <a:pt x="7956" y="13077"/>
                </a:lnTo>
                <a:lnTo>
                  <a:pt x="1410" y="25274"/>
                </a:lnTo>
                <a:lnTo>
                  <a:pt x="0" y="39547"/>
                </a:lnTo>
                <a:lnTo>
                  <a:pt x="4228" y="53245"/>
                </a:lnTo>
                <a:lnTo>
                  <a:pt x="13076" y="63888"/>
                </a:lnTo>
                <a:lnTo>
                  <a:pt x="25269" y="70439"/>
                </a:lnTo>
                <a:lnTo>
                  <a:pt x="39535" y="71856"/>
                </a:lnTo>
                <a:lnTo>
                  <a:pt x="53232" y="67620"/>
                </a:lnTo>
                <a:lnTo>
                  <a:pt x="63876" y="58769"/>
                </a:lnTo>
                <a:lnTo>
                  <a:pt x="70426" y="46574"/>
                </a:lnTo>
                <a:lnTo>
                  <a:pt x="71843" y="32308"/>
                </a:lnTo>
                <a:lnTo>
                  <a:pt x="67614" y="18611"/>
                </a:lnTo>
                <a:lnTo>
                  <a:pt x="58766" y="7967"/>
                </a:lnTo>
                <a:lnTo>
                  <a:pt x="46569" y="1417"/>
                </a:lnTo>
                <a:lnTo>
                  <a:pt x="32296" y="0"/>
                </a:lnTo>
                <a:close/>
              </a:path>
            </a:pathLst>
          </a:custGeom>
          <a:solidFill>
            <a:srgbClr val="303231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94862" y="3844351"/>
            <a:ext cx="868119" cy="141514"/>
          </a:xfrm>
          <a:custGeom>
            <a:avLst/>
            <a:gdLst/>
            <a:ahLst/>
            <a:cxnLst/>
            <a:rect l="l" t="t" r="r" b="b"/>
            <a:pathLst>
              <a:path w="786130" h="148589">
                <a:moveTo>
                  <a:pt x="743813" y="0"/>
                </a:moveTo>
                <a:lnTo>
                  <a:pt x="34416" y="71437"/>
                </a:lnTo>
                <a:lnTo>
                  <a:pt x="1505" y="98358"/>
                </a:lnTo>
                <a:lnTo>
                  <a:pt x="0" y="113563"/>
                </a:lnTo>
                <a:lnTo>
                  <a:pt x="4510" y="128162"/>
                </a:lnTo>
                <a:lnTo>
                  <a:pt x="13938" y="139503"/>
                </a:lnTo>
                <a:lnTo>
                  <a:pt x="26928" y="146481"/>
                </a:lnTo>
                <a:lnTo>
                  <a:pt x="42125" y="147993"/>
                </a:lnTo>
                <a:lnTo>
                  <a:pt x="751522" y="76555"/>
                </a:lnTo>
                <a:lnTo>
                  <a:pt x="766120" y="72045"/>
                </a:lnTo>
                <a:lnTo>
                  <a:pt x="777460" y="62617"/>
                </a:lnTo>
                <a:lnTo>
                  <a:pt x="784435" y="49627"/>
                </a:lnTo>
                <a:lnTo>
                  <a:pt x="785939" y="34429"/>
                </a:lnTo>
                <a:lnTo>
                  <a:pt x="781436" y="19831"/>
                </a:lnTo>
                <a:lnTo>
                  <a:pt x="772010" y="8489"/>
                </a:lnTo>
                <a:lnTo>
                  <a:pt x="759018" y="1511"/>
                </a:lnTo>
                <a:lnTo>
                  <a:pt x="743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88" name="Immagine 8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08" y="17975"/>
            <a:ext cx="9179009" cy="6840025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307048" y="4674251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1488" y="5403218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5372" y="6036019"/>
            <a:ext cx="236313" cy="154214"/>
          </a:xfrm>
          <a:custGeom>
            <a:avLst/>
            <a:gdLst/>
            <a:ahLst/>
            <a:cxnLst/>
            <a:rect l="l" t="t" r="r" b="b"/>
            <a:pathLst>
              <a:path w="213995" h="161925">
                <a:moveTo>
                  <a:pt x="163369" y="0"/>
                </a:moveTo>
                <a:lnTo>
                  <a:pt x="32945" y="120475"/>
                </a:lnTo>
                <a:lnTo>
                  <a:pt x="0" y="158824"/>
                </a:lnTo>
                <a:lnTo>
                  <a:pt x="14016" y="161793"/>
                </a:lnTo>
                <a:lnTo>
                  <a:pt x="50560" y="158740"/>
                </a:lnTo>
                <a:lnTo>
                  <a:pt x="161596" y="147551"/>
                </a:lnTo>
                <a:lnTo>
                  <a:pt x="197745" y="142956"/>
                </a:lnTo>
                <a:lnTo>
                  <a:pt x="213855" y="134646"/>
                </a:lnTo>
                <a:lnTo>
                  <a:pt x="213579" y="116524"/>
                </a:lnTo>
                <a:lnTo>
                  <a:pt x="200572" y="82489"/>
                </a:lnTo>
                <a:lnTo>
                  <a:pt x="174143" y="18354"/>
                </a:lnTo>
                <a:lnTo>
                  <a:pt x="168254" y="5053"/>
                </a:lnTo>
                <a:lnTo>
                  <a:pt x="1633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33940" y="4846999"/>
            <a:ext cx="240520" cy="140305"/>
          </a:xfrm>
          <a:custGeom>
            <a:avLst/>
            <a:gdLst/>
            <a:ahLst/>
            <a:cxnLst/>
            <a:rect l="l" t="t" r="r" b="b"/>
            <a:pathLst>
              <a:path w="217805" h="147320">
                <a:moveTo>
                  <a:pt x="25965" y="0"/>
                </a:moveTo>
                <a:lnTo>
                  <a:pt x="22188" y="5925"/>
                </a:lnTo>
                <a:lnTo>
                  <a:pt x="19077" y="20134"/>
                </a:lnTo>
                <a:lnTo>
                  <a:pt x="5958" y="88244"/>
                </a:lnTo>
                <a:lnTo>
                  <a:pt x="0" y="124195"/>
                </a:lnTo>
                <a:lnTo>
                  <a:pt x="3343" y="142011"/>
                </a:lnTo>
                <a:lnTo>
                  <a:pt x="20787" y="146942"/>
                </a:lnTo>
                <a:lnTo>
                  <a:pt x="57126" y="144238"/>
                </a:lnTo>
                <a:lnTo>
                  <a:pt x="168162" y="133062"/>
                </a:lnTo>
                <a:lnTo>
                  <a:pt x="204582" y="128764"/>
                </a:lnTo>
                <a:lnTo>
                  <a:pt x="217724" y="123059"/>
                </a:lnTo>
                <a:lnTo>
                  <a:pt x="208492" y="112104"/>
                </a:lnTo>
                <a:lnTo>
                  <a:pt x="177789" y="92054"/>
                </a:lnTo>
                <a:lnTo>
                  <a:pt x="45379" y="8716"/>
                </a:lnTo>
                <a:lnTo>
                  <a:pt x="32873" y="1287"/>
                </a:lnTo>
                <a:lnTo>
                  <a:pt x="25965" y="0"/>
                </a:lnTo>
                <a:close/>
              </a:path>
            </a:pathLst>
          </a:custGeom>
          <a:solidFill>
            <a:srgbClr val="AAD0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985">
            <a:off x="1123567" y="3805612"/>
            <a:ext cx="867768" cy="1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asella di testo 1"/>
          <p:cNvSpPr txBox="1"/>
          <p:nvPr/>
        </p:nvSpPr>
        <p:spPr>
          <a:xfrm rot="16200000">
            <a:off x="-2799357" y="2988833"/>
            <a:ext cx="6858002" cy="88033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R="34925" algn="ctr">
              <a:lnSpc>
                <a:spcPct val="115000"/>
              </a:lnSpc>
            </a:pPr>
            <a:r>
              <a:rPr lang="it-IT" sz="4000" b="1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latin typeface="Eras Bold ITC"/>
                <a:ea typeface="Calibri"/>
                <a:cs typeface="Times New Roman"/>
              </a:rPr>
              <a:t>DOVE ABITA IL CUORE</a:t>
            </a:r>
            <a:endParaRPr lang="it-IT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117796" y="314055"/>
            <a:ext cx="7709550" cy="658641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Berlin Sans FB Demi" panose="020E0802020502020306" pitchFamily="34" charset="0"/>
              </a:rPr>
              <a:t>Quaresima: Dove abita il tuo ...</a:t>
            </a:r>
          </a:p>
          <a:p>
            <a:endParaRPr lang="it-IT" sz="800" dirty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In queste settimane di Quaresima </a:t>
            </a:r>
          </a:p>
          <a:p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non sono mancate le occasioni per lasciare che il nostro cuore si aprisse agli altri… </a:t>
            </a:r>
          </a:p>
          <a:p>
            <a:endParaRPr lang="it-IT" sz="8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 algn="ctr"/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«PERCHÉ, DOV’È IL TUO TESORO, 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LÀ SARÀ ANCHE IL TUO CUORE»</a:t>
            </a:r>
          </a:p>
          <a:p>
            <a:pPr algn="ctr"/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(Mt 6,21)</a:t>
            </a:r>
          </a:p>
          <a:p>
            <a:pPr algn="ctr"/>
            <a:endParaRPr lang="it-IT" sz="11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r>
              <a:rPr lang="it-IT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				  </a:t>
            </a:r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Questa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settimana 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fatti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aiutare a scoprire</a:t>
            </a:r>
          </a:p>
          <a:p>
            <a:pPr algn="ctr"/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			        DOVE </a:t>
            </a:r>
            <a:r>
              <a:rPr lang="it-IT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ABITA </a:t>
            </a:r>
            <a:endParaRPr lang="it-I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				   IL TUO CUORE ?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/>
            <a:endParaRPr lang="it-IT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 algn="ctr"/>
            <a:endParaRPr lang="it-IT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pPr algn="ctr"/>
            <a:endParaRPr lang="it-IT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endParaRPr lang="it-IT" sz="800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endParaRPr lang="it-IT" sz="900" dirty="0" smtClean="0">
              <a:solidFill>
                <a:srgbClr val="7030A0"/>
              </a:solidFill>
              <a:latin typeface="Berlin Sans FB Demi" panose="020E0802020502020306" pitchFamily="34" charset="0"/>
            </a:endParaRPr>
          </a:p>
          <a:p>
            <a:r>
              <a:rPr lang="it-IT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Buona ricerca…</a:t>
            </a:r>
          </a:p>
          <a:p>
            <a:r>
              <a:rPr lang="it-IT" sz="14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______________________________</a:t>
            </a:r>
          </a:p>
          <a:p>
            <a:r>
              <a:rPr lang="it-IT" sz="14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______________________________</a:t>
            </a:r>
          </a:p>
          <a:p>
            <a:r>
              <a:rPr lang="it-IT" sz="1400" dirty="0" smtClean="0">
                <a:solidFill>
                  <a:srgbClr val="7030A0"/>
                </a:solidFill>
                <a:latin typeface="Berlin Sans FB Demi" panose="020E0802020502020306" pitchFamily="34" charset="0"/>
              </a:rPr>
              <a:t>______________________________</a:t>
            </a:r>
          </a:p>
          <a:p>
            <a:pPr algn="ctr"/>
            <a:endParaRPr lang="it-IT" sz="16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3" name="Immagine 42" descr="C:\Users\comunità\Desktop\Quaresia cuore.pn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36" b="89956" l="3600" r="98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710">
            <a:off x="7702755" y="145883"/>
            <a:ext cx="1066562" cy="923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\\192.168.100.199\studiosuore\tesori-in-terr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4578">
            <a:off x="1430742" y="2940940"/>
            <a:ext cx="3156050" cy="204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00.199\studiosuore\PASTORALE IMA\IMMAGINI\DISEGNI\maria 1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63" y="4517571"/>
            <a:ext cx="1365055" cy="2046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28" y="5021521"/>
            <a:ext cx="2462785" cy="1430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463</Words>
  <Application>Microsoft Office PowerPoint</Application>
  <PresentationFormat>Presentazione su schermo (4:3)</PresentationFormat>
  <Paragraphs>106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comunità</dc:creator>
  <cp:lastModifiedBy>comunità</cp:lastModifiedBy>
  <cp:revision>2</cp:revision>
  <dcterms:created xsi:type="dcterms:W3CDTF">2017-03-21T10:40:56Z</dcterms:created>
  <dcterms:modified xsi:type="dcterms:W3CDTF">2017-03-21T10:44:11Z</dcterms:modified>
</cp:coreProperties>
</file>