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AE151-39AD-41E9-A26D-AB81B115A398}" type="datetimeFigureOut">
              <a:rPr lang="it-IT" smtClean="0"/>
              <a:t>14/03/2017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53C2F-BD29-43FF-BAF3-DEE93022DF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26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318F6-FC24-47E6-8AFB-6F1260128380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900" y="2125980"/>
            <a:ext cx="38862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3840480"/>
            <a:ext cx="3200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12121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90"/>
              </a:lnSpc>
            </a:pPr>
            <a:fld id="{81D60167-4931-47E6-BA6A-407CBD079E47}" type="slidenum">
              <a:rPr spc="30" dirty="0"/>
              <a:pPr marL="25400">
                <a:lnSpc>
                  <a:spcPts val="890"/>
                </a:lnSpc>
              </a:pPr>
              <a:t>‹N›</a:t>
            </a:fld>
            <a:endParaRPr spc="30" dirty="0"/>
          </a:p>
        </p:txBody>
      </p:sp>
    </p:spTree>
    <p:extLst>
      <p:ext uri="{BB962C8B-B14F-4D97-AF65-F5344CB8AC3E}">
        <p14:creationId xmlns:p14="http://schemas.microsoft.com/office/powerpoint/2010/main" val="232777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571775" cy="6857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1680672"/>
            <a:ext cx="4524961" cy="4828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02290" y="1308656"/>
            <a:ext cx="4069921" cy="5086048"/>
          </a:xfrm>
          <a:custGeom>
            <a:avLst/>
            <a:gdLst/>
            <a:ahLst/>
            <a:cxnLst/>
            <a:rect l="l" t="t" r="r" b="b"/>
            <a:pathLst>
              <a:path w="3685540" h="5340350">
                <a:moveTo>
                  <a:pt x="0" y="5340096"/>
                </a:moveTo>
                <a:lnTo>
                  <a:pt x="0" y="0"/>
                </a:lnTo>
                <a:lnTo>
                  <a:pt x="3685145" y="0"/>
                </a:lnTo>
                <a:lnTo>
                  <a:pt x="3685145" y="5340096"/>
                </a:lnTo>
                <a:lnTo>
                  <a:pt x="0" y="5340096"/>
                </a:lnTo>
                <a:close/>
              </a:path>
            </a:pathLst>
          </a:custGeom>
          <a:solidFill>
            <a:srgbClr val="0096D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65157" y="1414284"/>
            <a:ext cx="3906618" cy="4744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12121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90"/>
              </a:lnSpc>
            </a:pPr>
            <a:fld id="{81D60167-4931-47E6-BA6A-407CBD079E47}" type="slidenum">
              <a:rPr spc="30" dirty="0"/>
              <a:pPr marL="25400">
                <a:lnSpc>
                  <a:spcPts val="890"/>
                </a:lnSpc>
              </a:pPr>
              <a:t>‹N›</a:t>
            </a:fld>
            <a:endParaRPr spc="30" dirty="0"/>
          </a:p>
        </p:txBody>
      </p:sp>
    </p:spTree>
    <p:extLst>
      <p:ext uri="{BB962C8B-B14F-4D97-AF65-F5344CB8AC3E}">
        <p14:creationId xmlns:p14="http://schemas.microsoft.com/office/powerpoint/2010/main" val="304440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8601" y="1577340"/>
            <a:ext cx="19888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54581" y="1577340"/>
            <a:ext cx="19888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12121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90"/>
              </a:lnSpc>
            </a:pPr>
            <a:fld id="{81D60167-4931-47E6-BA6A-407CBD079E47}" type="slidenum">
              <a:rPr spc="30" dirty="0"/>
              <a:pPr marL="25400">
                <a:lnSpc>
                  <a:spcPts val="890"/>
                </a:lnSpc>
              </a:pPr>
              <a:t>‹N›</a:t>
            </a:fld>
            <a:endParaRPr spc="30" dirty="0"/>
          </a:p>
        </p:txBody>
      </p:sp>
    </p:spTree>
    <p:extLst>
      <p:ext uri="{BB962C8B-B14F-4D97-AF65-F5344CB8AC3E}">
        <p14:creationId xmlns:p14="http://schemas.microsoft.com/office/powerpoint/2010/main" val="427115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12121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90"/>
              </a:lnSpc>
            </a:pPr>
            <a:fld id="{81D60167-4931-47E6-BA6A-407CBD079E47}" type="slidenum">
              <a:rPr spc="30" dirty="0"/>
              <a:pPr marL="25400">
                <a:lnSpc>
                  <a:spcPts val="890"/>
                </a:lnSpc>
              </a:pPr>
              <a:t>‹N›</a:t>
            </a:fld>
            <a:endParaRPr spc="30" dirty="0"/>
          </a:p>
        </p:txBody>
      </p:sp>
    </p:spTree>
    <p:extLst>
      <p:ext uri="{BB962C8B-B14F-4D97-AF65-F5344CB8AC3E}">
        <p14:creationId xmlns:p14="http://schemas.microsoft.com/office/powerpoint/2010/main" val="385999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12121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90"/>
              </a:lnSpc>
            </a:pPr>
            <a:fld id="{81D60167-4931-47E6-BA6A-407CBD079E47}" type="slidenum">
              <a:rPr spc="30" dirty="0"/>
              <a:pPr marL="25400">
                <a:lnSpc>
                  <a:spcPts val="890"/>
                </a:lnSpc>
              </a:pPr>
              <a:t>‹N›</a:t>
            </a:fld>
            <a:endParaRPr spc="30" dirty="0"/>
          </a:p>
        </p:txBody>
      </p:sp>
    </p:spTree>
    <p:extLst>
      <p:ext uri="{BB962C8B-B14F-4D97-AF65-F5344CB8AC3E}">
        <p14:creationId xmlns:p14="http://schemas.microsoft.com/office/powerpoint/2010/main" val="286169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4003135" y="129004"/>
            <a:ext cx="12578273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600" y="1577340"/>
            <a:ext cx="4114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54480" y="6377940"/>
            <a:ext cx="14630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8600" y="6377940"/>
            <a:ext cx="1051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222377" y="6488592"/>
            <a:ext cx="127622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0" i="0">
                <a:solidFill>
                  <a:srgbClr val="12121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90"/>
              </a:lnSpc>
            </a:pPr>
            <a:fld id="{81D60167-4931-47E6-BA6A-407CBD079E47}" type="slidenum">
              <a:rPr spc="30" dirty="0"/>
              <a:pPr marL="25400">
                <a:lnSpc>
                  <a:spcPts val="890"/>
                </a:lnSpc>
              </a:pPr>
              <a:t>‹N›</a:t>
            </a:fld>
            <a:endParaRPr spc="30" dirty="0"/>
          </a:p>
        </p:txBody>
      </p:sp>
    </p:spTree>
    <p:extLst>
      <p:ext uri="{BB962C8B-B14F-4D97-AF65-F5344CB8AC3E}">
        <p14:creationId xmlns:p14="http://schemas.microsoft.com/office/powerpoint/2010/main" val="334670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600067" y="4035697"/>
            <a:ext cx="135337" cy="116719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55079" y="0"/>
                </a:moveTo>
                <a:lnTo>
                  <a:pt x="31727" y="7213"/>
                </a:lnTo>
                <a:lnTo>
                  <a:pt x="13581" y="22299"/>
                </a:lnTo>
                <a:lnTo>
                  <a:pt x="2414" y="43089"/>
                </a:lnTo>
                <a:lnTo>
                  <a:pt x="0" y="67411"/>
                </a:lnTo>
                <a:lnTo>
                  <a:pt x="7218" y="90764"/>
                </a:lnTo>
                <a:lnTo>
                  <a:pt x="22304" y="108910"/>
                </a:lnTo>
                <a:lnTo>
                  <a:pt x="43091" y="120077"/>
                </a:lnTo>
                <a:lnTo>
                  <a:pt x="67411" y="122491"/>
                </a:lnTo>
                <a:lnTo>
                  <a:pt x="90769" y="115278"/>
                </a:lnTo>
                <a:lnTo>
                  <a:pt x="108915" y="100191"/>
                </a:lnTo>
                <a:lnTo>
                  <a:pt x="120078" y="79402"/>
                </a:lnTo>
                <a:lnTo>
                  <a:pt x="122491" y="55079"/>
                </a:lnTo>
                <a:lnTo>
                  <a:pt x="115278" y="31727"/>
                </a:lnTo>
                <a:lnTo>
                  <a:pt x="100191" y="13581"/>
                </a:lnTo>
                <a:lnTo>
                  <a:pt x="79402" y="2414"/>
                </a:lnTo>
                <a:lnTo>
                  <a:pt x="55079" y="0"/>
                </a:lnTo>
                <a:close/>
              </a:path>
            </a:pathLst>
          </a:custGeom>
          <a:solidFill>
            <a:srgbClr val="00A34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44451" y="3866842"/>
            <a:ext cx="135337" cy="116719"/>
          </a:xfrm>
          <a:custGeom>
            <a:avLst/>
            <a:gdLst/>
            <a:ahLst/>
            <a:cxnLst/>
            <a:rect l="l" t="t" r="r" b="b"/>
            <a:pathLst>
              <a:path w="122555" h="122554">
                <a:moveTo>
                  <a:pt x="55067" y="0"/>
                </a:moveTo>
                <a:lnTo>
                  <a:pt x="31714" y="7213"/>
                </a:lnTo>
                <a:lnTo>
                  <a:pt x="13569" y="22299"/>
                </a:lnTo>
                <a:lnTo>
                  <a:pt x="2407" y="43089"/>
                </a:lnTo>
                <a:lnTo>
                  <a:pt x="0" y="67411"/>
                </a:lnTo>
                <a:lnTo>
                  <a:pt x="7211" y="90764"/>
                </a:lnTo>
                <a:lnTo>
                  <a:pt x="22293" y="108910"/>
                </a:lnTo>
                <a:lnTo>
                  <a:pt x="43078" y="120077"/>
                </a:lnTo>
                <a:lnTo>
                  <a:pt x="67398" y="122491"/>
                </a:lnTo>
                <a:lnTo>
                  <a:pt x="90756" y="115278"/>
                </a:lnTo>
                <a:lnTo>
                  <a:pt x="108902" y="100191"/>
                </a:lnTo>
                <a:lnTo>
                  <a:pt x="120066" y="79402"/>
                </a:lnTo>
                <a:lnTo>
                  <a:pt x="122478" y="55079"/>
                </a:lnTo>
                <a:lnTo>
                  <a:pt x="115265" y="31727"/>
                </a:lnTo>
                <a:lnTo>
                  <a:pt x="100179" y="13581"/>
                </a:lnTo>
                <a:lnTo>
                  <a:pt x="79389" y="2414"/>
                </a:lnTo>
                <a:lnTo>
                  <a:pt x="55067" y="0"/>
                </a:lnTo>
                <a:close/>
              </a:path>
            </a:pathLst>
          </a:custGeom>
          <a:solidFill>
            <a:srgbClr val="75777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18792" y="3912982"/>
            <a:ext cx="79940" cy="68943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2296" y="0"/>
                </a:moveTo>
                <a:lnTo>
                  <a:pt x="18598" y="4234"/>
                </a:lnTo>
                <a:lnTo>
                  <a:pt x="7956" y="13082"/>
                </a:lnTo>
                <a:lnTo>
                  <a:pt x="1410" y="25276"/>
                </a:lnTo>
                <a:lnTo>
                  <a:pt x="0" y="39547"/>
                </a:lnTo>
                <a:lnTo>
                  <a:pt x="4228" y="53245"/>
                </a:lnTo>
                <a:lnTo>
                  <a:pt x="13076" y="63888"/>
                </a:lnTo>
                <a:lnTo>
                  <a:pt x="25269" y="70439"/>
                </a:lnTo>
                <a:lnTo>
                  <a:pt x="39535" y="71856"/>
                </a:lnTo>
                <a:lnTo>
                  <a:pt x="53232" y="67620"/>
                </a:lnTo>
                <a:lnTo>
                  <a:pt x="63876" y="58769"/>
                </a:lnTo>
                <a:lnTo>
                  <a:pt x="70426" y="46574"/>
                </a:lnTo>
                <a:lnTo>
                  <a:pt x="71843" y="32308"/>
                </a:lnTo>
                <a:lnTo>
                  <a:pt x="67614" y="18611"/>
                </a:lnTo>
                <a:lnTo>
                  <a:pt x="58766" y="7967"/>
                </a:lnTo>
                <a:lnTo>
                  <a:pt x="46569" y="1417"/>
                </a:lnTo>
                <a:lnTo>
                  <a:pt x="32296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55352" y="3927174"/>
            <a:ext cx="79940" cy="68943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2296" y="0"/>
                </a:moveTo>
                <a:lnTo>
                  <a:pt x="18598" y="4229"/>
                </a:lnTo>
                <a:lnTo>
                  <a:pt x="7956" y="13077"/>
                </a:lnTo>
                <a:lnTo>
                  <a:pt x="1410" y="25274"/>
                </a:lnTo>
                <a:lnTo>
                  <a:pt x="0" y="39547"/>
                </a:lnTo>
                <a:lnTo>
                  <a:pt x="4228" y="53245"/>
                </a:lnTo>
                <a:lnTo>
                  <a:pt x="13076" y="63888"/>
                </a:lnTo>
                <a:lnTo>
                  <a:pt x="25269" y="70439"/>
                </a:lnTo>
                <a:lnTo>
                  <a:pt x="39535" y="71856"/>
                </a:lnTo>
                <a:lnTo>
                  <a:pt x="53232" y="67620"/>
                </a:lnTo>
                <a:lnTo>
                  <a:pt x="63876" y="58769"/>
                </a:lnTo>
                <a:lnTo>
                  <a:pt x="70426" y="46574"/>
                </a:lnTo>
                <a:lnTo>
                  <a:pt x="71843" y="32308"/>
                </a:lnTo>
                <a:lnTo>
                  <a:pt x="67614" y="18611"/>
                </a:lnTo>
                <a:lnTo>
                  <a:pt x="58766" y="7967"/>
                </a:lnTo>
                <a:lnTo>
                  <a:pt x="46569" y="1417"/>
                </a:lnTo>
                <a:lnTo>
                  <a:pt x="32296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94862" y="3844351"/>
            <a:ext cx="868119" cy="141514"/>
          </a:xfrm>
          <a:custGeom>
            <a:avLst/>
            <a:gdLst/>
            <a:ahLst/>
            <a:cxnLst/>
            <a:rect l="l" t="t" r="r" b="b"/>
            <a:pathLst>
              <a:path w="786130" h="148589">
                <a:moveTo>
                  <a:pt x="743813" y="0"/>
                </a:moveTo>
                <a:lnTo>
                  <a:pt x="34416" y="71437"/>
                </a:lnTo>
                <a:lnTo>
                  <a:pt x="1505" y="98358"/>
                </a:lnTo>
                <a:lnTo>
                  <a:pt x="0" y="113563"/>
                </a:lnTo>
                <a:lnTo>
                  <a:pt x="4510" y="128162"/>
                </a:lnTo>
                <a:lnTo>
                  <a:pt x="13938" y="139503"/>
                </a:lnTo>
                <a:lnTo>
                  <a:pt x="26928" y="146481"/>
                </a:lnTo>
                <a:lnTo>
                  <a:pt x="42125" y="147993"/>
                </a:lnTo>
                <a:lnTo>
                  <a:pt x="751522" y="76555"/>
                </a:lnTo>
                <a:lnTo>
                  <a:pt x="766120" y="72045"/>
                </a:lnTo>
                <a:lnTo>
                  <a:pt x="777460" y="62617"/>
                </a:lnTo>
                <a:lnTo>
                  <a:pt x="784435" y="49627"/>
                </a:lnTo>
                <a:lnTo>
                  <a:pt x="785939" y="34429"/>
                </a:lnTo>
                <a:lnTo>
                  <a:pt x="781436" y="19831"/>
                </a:lnTo>
                <a:lnTo>
                  <a:pt x="772010" y="8489"/>
                </a:lnTo>
                <a:lnTo>
                  <a:pt x="759018" y="1511"/>
                </a:lnTo>
                <a:lnTo>
                  <a:pt x="7438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88" name="Immagine 8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66" y="0"/>
            <a:ext cx="9182566" cy="6858000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307047" y="4674251"/>
            <a:ext cx="236313" cy="154214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11487" y="5403217"/>
            <a:ext cx="236313" cy="154214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5371" y="6036018"/>
            <a:ext cx="236313" cy="154214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733940" y="4846998"/>
            <a:ext cx="240520" cy="140305"/>
          </a:xfrm>
          <a:custGeom>
            <a:avLst/>
            <a:gdLst/>
            <a:ahLst/>
            <a:cxnLst/>
            <a:rect l="l" t="t" r="r" b="b"/>
            <a:pathLst>
              <a:path w="217805" h="147320">
                <a:moveTo>
                  <a:pt x="25965" y="0"/>
                </a:moveTo>
                <a:lnTo>
                  <a:pt x="22188" y="5925"/>
                </a:lnTo>
                <a:lnTo>
                  <a:pt x="19077" y="20134"/>
                </a:lnTo>
                <a:lnTo>
                  <a:pt x="5958" y="88244"/>
                </a:lnTo>
                <a:lnTo>
                  <a:pt x="0" y="124195"/>
                </a:lnTo>
                <a:lnTo>
                  <a:pt x="3343" y="142011"/>
                </a:lnTo>
                <a:lnTo>
                  <a:pt x="20787" y="146942"/>
                </a:lnTo>
                <a:lnTo>
                  <a:pt x="57126" y="144238"/>
                </a:lnTo>
                <a:lnTo>
                  <a:pt x="168162" y="133062"/>
                </a:lnTo>
                <a:lnTo>
                  <a:pt x="204582" y="128764"/>
                </a:lnTo>
                <a:lnTo>
                  <a:pt x="217724" y="123059"/>
                </a:lnTo>
                <a:lnTo>
                  <a:pt x="208492" y="112104"/>
                </a:lnTo>
                <a:lnTo>
                  <a:pt x="177789" y="92054"/>
                </a:lnTo>
                <a:lnTo>
                  <a:pt x="45379" y="8716"/>
                </a:lnTo>
                <a:lnTo>
                  <a:pt x="32873" y="1287"/>
                </a:lnTo>
                <a:lnTo>
                  <a:pt x="25965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985">
            <a:off x="1123567" y="3805611"/>
            <a:ext cx="867768" cy="12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Casella di testo 1"/>
          <p:cNvSpPr txBox="1"/>
          <p:nvPr/>
        </p:nvSpPr>
        <p:spPr>
          <a:xfrm rot="16200000">
            <a:off x="-2799361" y="2988835"/>
            <a:ext cx="6858004" cy="88033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34925" algn="ctr">
              <a:lnSpc>
                <a:spcPct val="115000"/>
              </a:lnSpc>
            </a:pPr>
            <a:r>
              <a:rPr lang="it-IT" sz="4000" b="1" dirty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Eras Bold ITC"/>
                <a:ea typeface="Calibri"/>
                <a:cs typeface="Times New Roman"/>
              </a:rPr>
              <a:t>DOVE </a:t>
            </a:r>
            <a:r>
              <a:rPr lang="it-IT" sz="4000" b="1" dirty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Eras Bold ITC"/>
                <a:ea typeface="Calibri"/>
                <a:cs typeface="Times New Roman"/>
              </a:rPr>
              <a:t>ABITA IL CUORE</a:t>
            </a:r>
            <a:endParaRPr lang="it-IT" sz="4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1682297" y="189587"/>
            <a:ext cx="7507283" cy="556929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b="1" kern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1795143" y="189587"/>
            <a:ext cx="702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prstClr val="white"/>
                </a:solidFill>
                <a:latin typeface="Sansation" panose="02000000000000000000" pitchFamily="2" charset="0"/>
              </a:rPr>
              <a:t>III Settimana </a:t>
            </a:r>
            <a:r>
              <a:rPr lang="it-IT" sz="3600" dirty="0">
                <a:solidFill>
                  <a:prstClr val="white"/>
                </a:solidFill>
                <a:latin typeface="Sansation" panose="02000000000000000000" pitchFamily="2" charset="0"/>
              </a:rPr>
              <a:t>- PASSIONE</a:t>
            </a:r>
            <a:endParaRPr lang="it-IT" sz="3600" dirty="0">
              <a:solidFill>
                <a:prstClr val="white"/>
              </a:solidFill>
              <a:latin typeface="Sansatio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2" y="746516"/>
            <a:ext cx="6479336" cy="521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sellaDiTesto 11"/>
          <p:cNvSpPr txBox="1"/>
          <p:nvPr/>
        </p:nvSpPr>
        <p:spPr>
          <a:xfrm>
            <a:off x="1201028" y="889001"/>
            <a:ext cx="30658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900" b="1" dirty="0">
                <a:solidFill>
                  <a:srgbClr val="7030A0"/>
                </a:solidFill>
                <a:latin typeface="Berlin Sans FB Demi" panose="020E0802020502020306" pitchFamily="34" charset="0"/>
              </a:rPr>
              <a:t>Gesù </a:t>
            </a:r>
            <a:endParaRPr lang="it-IT" sz="1900" b="1" dirty="0" smtClean="0">
              <a:solidFill>
                <a:srgbClr val="7030A0"/>
              </a:solidFill>
              <a:latin typeface="Berlin Sans FB Demi" panose="020E0802020502020306" pitchFamily="34" charset="0"/>
            </a:endParaRPr>
          </a:p>
          <a:p>
            <a:pPr>
              <a:defRPr/>
            </a:pPr>
            <a:r>
              <a:rPr lang="it-IT" sz="1900" b="1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è </a:t>
            </a:r>
            <a:r>
              <a:rPr lang="it-IT" sz="1900" b="1" dirty="0">
                <a:solidFill>
                  <a:srgbClr val="7030A0"/>
                </a:solidFill>
                <a:latin typeface="Berlin Sans FB Demi" panose="020E0802020502020306" pitchFamily="34" charset="0"/>
              </a:rPr>
              <a:t>appassionato </a:t>
            </a:r>
            <a:endParaRPr lang="it-IT" sz="1900" b="1" dirty="0" smtClean="0">
              <a:solidFill>
                <a:srgbClr val="7030A0"/>
              </a:solidFill>
              <a:latin typeface="Berlin Sans FB Demi" panose="020E0802020502020306" pitchFamily="34" charset="0"/>
            </a:endParaRPr>
          </a:p>
          <a:p>
            <a:pPr>
              <a:defRPr/>
            </a:pPr>
            <a:r>
              <a:rPr lang="it-IT" sz="1900" b="1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dell’umanità  </a:t>
            </a:r>
          </a:p>
          <a:p>
            <a:pPr>
              <a:defRPr/>
            </a:pPr>
            <a:r>
              <a:rPr lang="it-IT" sz="1900" b="1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e rompe così, </a:t>
            </a:r>
          </a:p>
          <a:p>
            <a:pPr>
              <a:defRPr/>
            </a:pPr>
            <a:r>
              <a:rPr lang="it-IT" sz="1900" b="1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schemi e pregiudizi, </a:t>
            </a:r>
          </a:p>
          <a:p>
            <a:pPr>
              <a:defRPr/>
            </a:pPr>
            <a:r>
              <a:rPr lang="it-IT" sz="1900" b="1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pur di </a:t>
            </a:r>
            <a:r>
              <a:rPr lang="it-IT" sz="1900" b="1" dirty="0">
                <a:solidFill>
                  <a:srgbClr val="7030A0"/>
                </a:solidFill>
                <a:latin typeface="Berlin Sans FB Demi" panose="020E0802020502020306" pitchFamily="34" charset="0"/>
              </a:rPr>
              <a:t>incontrare </a:t>
            </a:r>
            <a:endParaRPr lang="it-IT" sz="1900" b="1" dirty="0" smtClean="0">
              <a:solidFill>
                <a:srgbClr val="7030A0"/>
              </a:solidFill>
              <a:latin typeface="Berlin Sans FB Demi" panose="020E0802020502020306" pitchFamily="34" charset="0"/>
            </a:endParaRPr>
          </a:p>
          <a:p>
            <a:pPr>
              <a:defRPr/>
            </a:pPr>
            <a:r>
              <a:rPr lang="it-IT" sz="1900" b="1" dirty="0">
                <a:solidFill>
                  <a:srgbClr val="7030A0"/>
                </a:solidFill>
                <a:latin typeface="Berlin Sans FB Demi" panose="020E0802020502020306" pitchFamily="34" charset="0"/>
              </a:rPr>
              <a:t>q</a:t>
            </a:r>
            <a:r>
              <a:rPr lang="it-IT" sz="1900" b="1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uesta  </a:t>
            </a:r>
            <a:r>
              <a:rPr lang="it-IT" sz="1900" b="1" dirty="0">
                <a:solidFill>
                  <a:srgbClr val="7030A0"/>
                </a:solidFill>
                <a:latin typeface="Berlin Sans FB Demi" panose="020E0802020502020306" pitchFamily="34" charset="0"/>
              </a:rPr>
              <a:t>donna </a:t>
            </a:r>
            <a:endParaRPr lang="it-IT" sz="1900" b="1" dirty="0" smtClean="0">
              <a:solidFill>
                <a:srgbClr val="7030A0"/>
              </a:solidFill>
              <a:latin typeface="Berlin Sans FB Demi" panose="020E0802020502020306" pitchFamily="34" charset="0"/>
            </a:endParaRPr>
          </a:p>
          <a:p>
            <a:pPr>
              <a:defRPr/>
            </a:pPr>
            <a:r>
              <a:rPr lang="it-IT" sz="1900" b="1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al </a:t>
            </a:r>
            <a:r>
              <a:rPr lang="it-IT" sz="1900" b="1" dirty="0">
                <a:solidFill>
                  <a:srgbClr val="7030A0"/>
                </a:solidFill>
                <a:latin typeface="Berlin Sans FB Demi" panose="020E0802020502020306" pitchFamily="34" charset="0"/>
              </a:rPr>
              <a:t>pozzo</a:t>
            </a:r>
            <a:r>
              <a:rPr lang="it-IT" sz="1900" b="1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…</a:t>
            </a:r>
            <a:endParaRPr lang="it-IT" sz="1900" b="1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0" name="CasellaDiTesto 11"/>
          <p:cNvSpPr txBox="1"/>
          <p:nvPr/>
        </p:nvSpPr>
        <p:spPr>
          <a:xfrm>
            <a:off x="1201030" y="5403215"/>
            <a:ext cx="75369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900" b="1" dirty="0" smtClean="0">
                <a:solidFill>
                  <a:srgbClr val="CC0000"/>
                </a:solidFill>
                <a:latin typeface="Berlin Sans FB Demi" panose="020E0802020502020306" pitchFamily="34" charset="0"/>
              </a:rPr>
              <a:t>La </a:t>
            </a:r>
            <a:r>
              <a:rPr lang="it-IT" sz="1900" b="1" dirty="0">
                <a:solidFill>
                  <a:srgbClr val="CC0000"/>
                </a:solidFill>
                <a:latin typeface="Berlin Sans FB Demi" panose="020E0802020502020306" pitchFamily="34" charset="0"/>
              </a:rPr>
              <a:t>S</a:t>
            </a:r>
            <a:r>
              <a:rPr lang="it-IT" sz="1900" b="1" dirty="0" smtClean="0">
                <a:solidFill>
                  <a:srgbClr val="CC0000"/>
                </a:solidFill>
                <a:latin typeface="Berlin Sans FB Demi" panose="020E0802020502020306" pitchFamily="34" charset="0"/>
              </a:rPr>
              <a:t>amaritana </a:t>
            </a:r>
          </a:p>
          <a:p>
            <a:pPr algn="r">
              <a:defRPr/>
            </a:pPr>
            <a:r>
              <a:rPr lang="it-IT" sz="1900" b="1" dirty="0" smtClean="0">
                <a:solidFill>
                  <a:srgbClr val="CC0000"/>
                </a:solidFill>
                <a:latin typeface="Berlin Sans FB Demi" panose="020E0802020502020306" pitchFamily="34" charset="0"/>
              </a:rPr>
              <a:t>si </a:t>
            </a:r>
            <a:r>
              <a:rPr lang="it-IT" sz="1900" b="1" dirty="0">
                <a:solidFill>
                  <a:srgbClr val="CC0000"/>
                </a:solidFill>
                <a:latin typeface="Berlin Sans FB Demi" panose="020E0802020502020306" pitchFamily="34" charset="0"/>
              </a:rPr>
              <a:t>appassiona a quanto Gesù gli rivela </a:t>
            </a:r>
            <a:endParaRPr lang="it-IT" sz="1900" b="1" dirty="0" smtClean="0">
              <a:solidFill>
                <a:srgbClr val="CC0000"/>
              </a:solidFill>
              <a:latin typeface="Berlin Sans FB Demi" panose="020E0802020502020306" pitchFamily="34" charset="0"/>
            </a:endParaRPr>
          </a:p>
          <a:p>
            <a:pPr algn="r">
              <a:defRPr/>
            </a:pPr>
            <a:r>
              <a:rPr lang="it-IT" sz="1900" b="1" dirty="0" smtClean="0">
                <a:solidFill>
                  <a:srgbClr val="CC0000"/>
                </a:solidFill>
                <a:latin typeface="Berlin Sans FB Demi" panose="020E0802020502020306" pitchFamily="34" charset="0"/>
              </a:rPr>
              <a:t>e </a:t>
            </a:r>
            <a:r>
              <a:rPr lang="it-IT" sz="1900" b="1" dirty="0">
                <a:solidFill>
                  <a:srgbClr val="CC0000"/>
                </a:solidFill>
                <a:latin typeface="Berlin Sans FB Demi" panose="020E0802020502020306" pitchFamily="34" charset="0"/>
              </a:rPr>
              <a:t>lascia tutto, </a:t>
            </a:r>
            <a:r>
              <a:rPr lang="it-IT" sz="1900" b="1" dirty="0" smtClean="0">
                <a:solidFill>
                  <a:srgbClr val="CC0000"/>
                </a:solidFill>
                <a:latin typeface="Berlin Sans FB Demi" panose="020E0802020502020306" pitchFamily="34" charset="0"/>
              </a:rPr>
              <a:t>non </a:t>
            </a:r>
            <a:r>
              <a:rPr lang="it-IT" sz="1900" b="1" dirty="0">
                <a:solidFill>
                  <a:srgbClr val="CC0000"/>
                </a:solidFill>
                <a:latin typeface="Berlin Sans FB Demi" panose="020E0802020502020306" pitchFamily="34" charset="0"/>
              </a:rPr>
              <a:t>curandosi del giudizio della gente, </a:t>
            </a:r>
          </a:p>
          <a:p>
            <a:pPr algn="r">
              <a:defRPr/>
            </a:pPr>
            <a:r>
              <a:rPr lang="it-IT" sz="1900" b="1" dirty="0">
                <a:solidFill>
                  <a:srgbClr val="CC0000"/>
                </a:solidFill>
                <a:latin typeface="Berlin Sans FB Demi" panose="020E0802020502020306" pitchFamily="34" charset="0"/>
              </a:rPr>
              <a:t>pur </a:t>
            </a:r>
            <a:r>
              <a:rPr lang="it-IT" sz="1900" b="1" dirty="0" smtClean="0">
                <a:solidFill>
                  <a:srgbClr val="CC0000"/>
                </a:solidFill>
                <a:latin typeface="Berlin Sans FB Demi" panose="020E0802020502020306" pitchFamily="34" charset="0"/>
              </a:rPr>
              <a:t>di andare a </a:t>
            </a:r>
            <a:r>
              <a:rPr lang="it-IT" sz="1900" b="1" dirty="0">
                <a:solidFill>
                  <a:srgbClr val="CC0000"/>
                </a:solidFill>
                <a:latin typeface="Berlin Sans FB Demi" panose="020E0802020502020306" pitchFamily="34" charset="0"/>
              </a:rPr>
              <a:t>dire a </a:t>
            </a:r>
            <a:r>
              <a:rPr lang="it-IT" sz="1900" b="1" dirty="0" smtClean="0">
                <a:solidFill>
                  <a:srgbClr val="CC0000"/>
                </a:solidFill>
                <a:latin typeface="Berlin Sans FB Demi" panose="020E0802020502020306" pitchFamily="34" charset="0"/>
              </a:rPr>
              <a:t>tutti, </a:t>
            </a:r>
            <a:r>
              <a:rPr lang="it-IT" sz="1900" b="1" dirty="0">
                <a:solidFill>
                  <a:srgbClr val="CC0000"/>
                </a:solidFill>
                <a:latin typeface="Berlin Sans FB Demi" panose="020E0802020502020306" pitchFamily="34" charset="0"/>
              </a:rPr>
              <a:t>che ha incontrato il </a:t>
            </a:r>
            <a:r>
              <a:rPr lang="it-IT" sz="1900" b="1" dirty="0" smtClean="0">
                <a:solidFill>
                  <a:srgbClr val="CC0000"/>
                </a:solidFill>
                <a:latin typeface="Berlin Sans FB Demi" panose="020E0802020502020306" pitchFamily="34" charset="0"/>
              </a:rPr>
              <a:t>Messia</a:t>
            </a:r>
            <a:r>
              <a:rPr lang="it-IT" sz="1900" b="1" dirty="0">
                <a:solidFill>
                  <a:srgbClr val="CC0000"/>
                </a:solidFill>
                <a:latin typeface="Berlin Sans FB Demi" panose="020E0802020502020306" pitchFamily="34" charset="0"/>
              </a:rPr>
              <a:t> </a:t>
            </a:r>
            <a:r>
              <a:rPr lang="it-IT" sz="1900" b="1" dirty="0" smtClean="0">
                <a:solidFill>
                  <a:srgbClr val="CC0000"/>
                </a:solidFill>
                <a:latin typeface="Berlin Sans FB Demi" panose="020E0802020502020306" pitchFamily="34" charset="0"/>
              </a:rPr>
              <a:t>!!!</a:t>
            </a:r>
            <a:endParaRPr lang="it-IT" sz="1900" b="1" dirty="0">
              <a:solidFill>
                <a:srgbClr val="CC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magine 9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0"/>
            <a:ext cx="9144000" cy="6867333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106655" y="3537894"/>
            <a:ext cx="114300" cy="98576"/>
          </a:xfrm>
          <a:custGeom>
            <a:avLst/>
            <a:gdLst/>
            <a:ahLst/>
            <a:cxnLst/>
            <a:rect l="l" t="t" r="r" b="b"/>
            <a:pathLst>
              <a:path w="103505" h="103504">
                <a:moveTo>
                  <a:pt x="46227" y="0"/>
                </a:moveTo>
                <a:lnTo>
                  <a:pt x="26549" y="6172"/>
                </a:lnTo>
                <a:lnTo>
                  <a:pt x="11293" y="18970"/>
                </a:lnTo>
                <a:lnTo>
                  <a:pt x="1947" y="36554"/>
                </a:lnTo>
                <a:lnTo>
                  <a:pt x="0" y="57086"/>
                </a:lnTo>
                <a:lnTo>
                  <a:pt x="6172" y="76764"/>
                </a:lnTo>
                <a:lnTo>
                  <a:pt x="18970" y="92021"/>
                </a:lnTo>
                <a:lnTo>
                  <a:pt x="36554" y="101367"/>
                </a:lnTo>
                <a:lnTo>
                  <a:pt x="57086" y="103314"/>
                </a:lnTo>
                <a:lnTo>
                  <a:pt x="76764" y="97141"/>
                </a:lnTo>
                <a:lnTo>
                  <a:pt x="92021" y="84343"/>
                </a:lnTo>
                <a:lnTo>
                  <a:pt x="101367" y="66759"/>
                </a:lnTo>
                <a:lnTo>
                  <a:pt x="103314" y="46227"/>
                </a:lnTo>
                <a:lnTo>
                  <a:pt x="97141" y="26549"/>
                </a:lnTo>
                <a:lnTo>
                  <a:pt x="84343" y="11293"/>
                </a:lnTo>
                <a:lnTo>
                  <a:pt x="66759" y="1947"/>
                </a:lnTo>
                <a:lnTo>
                  <a:pt x="46227" y="0"/>
                </a:lnTo>
                <a:close/>
              </a:path>
            </a:pathLst>
          </a:custGeom>
          <a:solidFill>
            <a:srgbClr val="75777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354" y="3291320"/>
            <a:ext cx="2961604" cy="35658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16321" y="3577625"/>
            <a:ext cx="67318" cy="58057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27114" y="0"/>
                </a:moveTo>
                <a:lnTo>
                  <a:pt x="15575" y="3618"/>
                </a:lnTo>
                <a:lnTo>
                  <a:pt x="6627" y="11125"/>
                </a:lnTo>
                <a:lnTo>
                  <a:pt x="1145" y="21441"/>
                </a:lnTo>
                <a:lnTo>
                  <a:pt x="0" y="33489"/>
                </a:lnTo>
                <a:lnTo>
                  <a:pt x="3623" y="45029"/>
                </a:lnTo>
                <a:lnTo>
                  <a:pt x="11129" y="53976"/>
                </a:lnTo>
                <a:lnTo>
                  <a:pt x="21443" y="59459"/>
                </a:lnTo>
                <a:lnTo>
                  <a:pt x="33489" y="60604"/>
                </a:lnTo>
                <a:lnTo>
                  <a:pt x="45034" y="56980"/>
                </a:lnTo>
                <a:lnTo>
                  <a:pt x="53981" y="49474"/>
                </a:lnTo>
                <a:lnTo>
                  <a:pt x="59461" y="39160"/>
                </a:lnTo>
                <a:lnTo>
                  <a:pt x="60604" y="27114"/>
                </a:lnTo>
                <a:lnTo>
                  <a:pt x="56986" y="15568"/>
                </a:lnTo>
                <a:lnTo>
                  <a:pt x="49479" y="6618"/>
                </a:lnTo>
                <a:lnTo>
                  <a:pt x="39162" y="1138"/>
                </a:lnTo>
                <a:lnTo>
                  <a:pt x="27114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78464" y="3590119"/>
            <a:ext cx="67318" cy="58057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27114" y="0"/>
                </a:moveTo>
                <a:lnTo>
                  <a:pt x="15575" y="3618"/>
                </a:lnTo>
                <a:lnTo>
                  <a:pt x="6627" y="11125"/>
                </a:lnTo>
                <a:lnTo>
                  <a:pt x="1145" y="21441"/>
                </a:lnTo>
                <a:lnTo>
                  <a:pt x="0" y="33489"/>
                </a:lnTo>
                <a:lnTo>
                  <a:pt x="3623" y="45029"/>
                </a:lnTo>
                <a:lnTo>
                  <a:pt x="11129" y="53976"/>
                </a:lnTo>
                <a:lnTo>
                  <a:pt x="21443" y="59459"/>
                </a:lnTo>
                <a:lnTo>
                  <a:pt x="33489" y="60604"/>
                </a:lnTo>
                <a:lnTo>
                  <a:pt x="45034" y="56980"/>
                </a:lnTo>
                <a:lnTo>
                  <a:pt x="53981" y="49474"/>
                </a:lnTo>
                <a:lnTo>
                  <a:pt x="59461" y="39160"/>
                </a:lnTo>
                <a:lnTo>
                  <a:pt x="60604" y="27114"/>
                </a:lnTo>
                <a:lnTo>
                  <a:pt x="56986" y="15568"/>
                </a:lnTo>
                <a:lnTo>
                  <a:pt x="49479" y="6618"/>
                </a:lnTo>
                <a:lnTo>
                  <a:pt x="39162" y="1138"/>
                </a:lnTo>
                <a:lnTo>
                  <a:pt x="27114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8040" y="3789269"/>
            <a:ext cx="2641381" cy="3067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1646" y="5184285"/>
            <a:ext cx="1564437" cy="392490"/>
          </a:xfrm>
          <a:custGeom>
            <a:avLst/>
            <a:gdLst/>
            <a:ahLst/>
            <a:cxnLst/>
            <a:rect l="l" t="t" r="r" b="b"/>
            <a:pathLst>
              <a:path w="1416685" h="412114">
                <a:moveTo>
                  <a:pt x="1368079" y="0"/>
                </a:moveTo>
                <a:lnTo>
                  <a:pt x="51120" y="137556"/>
                </a:lnTo>
                <a:lnTo>
                  <a:pt x="4251" y="149355"/>
                </a:lnTo>
                <a:lnTo>
                  <a:pt x="0" y="166124"/>
                </a:lnTo>
                <a:lnTo>
                  <a:pt x="2454" y="197653"/>
                </a:lnTo>
                <a:lnTo>
                  <a:pt x="19599" y="360797"/>
                </a:lnTo>
                <a:lnTo>
                  <a:pt x="23752" y="392147"/>
                </a:lnTo>
                <a:lnTo>
                  <a:pt x="31397" y="407666"/>
                </a:lnTo>
                <a:lnTo>
                  <a:pt x="48167" y="411918"/>
                </a:lnTo>
                <a:lnTo>
                  <a:pt x="79695" y="409463"/>
                </a:lnTo>
                <a:lnTo>
                  <a:pt x="1365126" y="274361"/>
                </a:lnTo>
                <a:lnTo>
                  <a:pt x="1396476" y="270207"/>
                </a:lnTo>
                <a:lnTo>
                  <a:pt x="1411995" y="262562"/>
                </a:lnTo>
                <a:lnTo>
                  <a:pt x="1416246" y="245793"/>
                </a:lnTo>
                <a:lnTo>
                  <a:pt x="1413792" y="214264"/>
                </a:lnTo>
                <a:lnTo>
                  <a:pt x="1396647" y="51120"/>
                </a:lnTo>
                <a:lnTo>
                  <a:pt x="1392493" y="19770"/>
                </a:lnTo>
                <a:lnTo>
                  <a:pt x="1384849" y="4251"/>
                </a:lnTo>
                <a:lnTo>
                  <a:pt x="1368079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9875" y="3975380"/>
            <a:ext cx="1228550" cy="260048"/>
          </a:xfrm>
          <a:custGeom>
            <a:avLst/>
            <a:gdLst/>
            <a:ahLst/>
            <a:cxnLst/>
            <a:rect l="l" t="t" r="r" b="b"/>
            <a:pathLst>
              <a:path w="1112520" h="273050">
                <a:moveTo>
                  <a:pt x="1075725" y="0"/>
                </a:moveTo>
                <a:lnTo>
                  <a:pt x="51120" y="106835"/>
                </a:lnTo>
                <a:lnTo>
                  <a:pt x="4251" y="118633"/>
                </a:lnTo>
                <a:lnTo>
                  <a:pt x="0" y="135403"/>
                </a:lnTo>
                <a:lnTo>
                  <a:pt x="2454" y="166931"/>
                </a:lnTo>
                <a:lnTo>
                  <a:pt x="8169" y="221313"/>
                </a:lnTo>
                <a:lnTo>
                  <a:pt x="12322" y="252663"/>
                </a:lnTo>
                <a:lnTo>
                  <a:pt x="19967" y="268182"/>
                </a:lnTo>
                <a:lnTo>
                  <a:pt x="36737" y="272434"/>
                </a:lnTo>
                <a:lnTo>
                  <a:pt x="68265" y="269979"/>
                </a:lnTo>
                <a:lnTo>
                  <a:pt x="1061342" y="165598"/>
                </a:lnTo>
                <a:lnTo>
                  <a:pt x="1092692" y="161444"/>
                </a:lnTo>
                <a:lnTo>
                  <a:pt x="1108211" y="153800"/>
                </a:lnTo>
                <a:lnTo>
                  <a:pt x="1112462" y="137030"/>
                </a:lnTo>
                <a:lnTo>
                  <a:pt x="1110008" y="105502"/>
                </a:lnTo>
                <a:lnTo>
                  <a:pt x="1104293" y="51120"/>
                </a:lnTo>
                <a:lnTo>
                  <a:pt x="1100139" y="19770"/>
                </a:lnTo>
                <a:lnTo>
                  <a:pt x="1092495" y="4251"/>
                </a:lnTo>
                <a:lnTo>
                  <a:pt x="1075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1617" y="6439849"/>
            <a:ext cx="1355472" cy="271538"/>
          </a:xfrm>
          <a:custGeom>
            <a:avLst/>
            <a:gdLst/>
            <a:ahLst/>
            <a:cxnLst/>
            <a:rect l="l" t="t" r="r" b="b"/>
            <a:pathLst>
              <a:path w="1227455" h="285115">
                <a:moveTo>
                  <a:pt x="1190533" y="0"/>
                </a:moveTo>
                <a:lnTo>
                  <a:pt x="51120" y="118900"/>
                </a:lnTo>
                <a:lnTo>
                  <a:pt x="4251" y="130698"/>
                </a:lnTo>
                <a:lnTo>
                  <a:pt x="0" y="147468"/>
                </a:lnTo>
                <a:lnTo>
                  <a:pt x="2454" y="178996"/>
                </a:lnTo>
                <a:lnTo>
                  <a:pt x="8169" y="233378"/>
                </a:lnTo>
                <a:lnTo>
                  <a:pt x="12330" y="264728"/>
                </a:lnTo>
                <a:lnTo>
                  <a:pt x="19978" y="280247"/>
                </a:lnTo>
                <a:lnTo>
                  <a:pt x="36749" y="284499"/>
                </a:lnTo>
                <a:lnTo>
                  <a:pt x="68278" y="282044"/>
                </a:lnTo>
                <a:lnTo>
                  <a:pt x="1176150" y="165598"/>
                </a:lnTo>
                <a:lnTo>
                  <a:pt x="1207500" y="161444"/>
                </a:lnTo>
                <a:lnTo>
                  <a:pt x="1223019" y="153800"/>
                </a:lnTo>
                <a:lnTo>
                  <a:pt x="1227270" y="137030"/>
                </a:lnTo>
                <a:lnTo>
                  <a:pt x="1224816" y="105502"/>
                </a:lnTo>
                <a:lnTo>
                  <a:pt x="1219101" y="51120"/>
                </a:lnTo>
                <a:lnTo>
                  <a:pt x="1214947" y="19770"/>
                </a:lnTo>
                <a:lnTo>
                  <a:pt x="1207303" y="4251"/>
                </a:lnTo>
                <a:lnTo>
                  <a:pt x="1190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1912" y="4120663"/>
            <a:ext cx="1839318" cy="621090"/>
          </a:xfrm>
          <a:custGeom>
            <a:avLst/>
            <a:gdLst/>
            <a:ahLst/>
            <a:cxnLst/>
            <a:rect l="l" t="t" r="r" b="b"/>
            <a:pathLst>
              <a:path w="1665605" h="652145">
                <a:moveTo>
                  <a:pt x="1594559" y="0"/>
                </a:moveTo>
                <a:lnTo>
                  <a:pt x="51120" y="161369"/>
                </a:lnTo>
                <a:lnTo>
                  <a:pt x="4251" y="173167"/>
                </a:lnTo>
                <a:lnTo>
                  <a:pt x="0" y="189937"/>
                </a:lnTo>
                <a:lnTo>
                  <a:pt x="2454" y="221465"/>
                </a:lnTo>
                <a:lnTo>
                  <a:pt x="42332" y="600827"/>
                </a:lnTo>
                <a:lnTo>
                  <a:pt x="46485" y="632177"/>
                </a:lnTo>
                <a:lnTo>
                  <a:pt x="54130" y="647696"/>
                </a:lnTo>
                <a:lnTo>
                  <a:pt x="70900" y="651948"/>
                </a:lnTo>
                <a:lnTo>
                  <a:pt x="102428" y="649493"/>
                </a:lnTo>
                <a:lnTo>
                  <a:pt x="1614338" y="490591"/>
                </a:lnTo>
                <a:lnTo>
                  <a:pt x="1645688" y="486437"/>
                </a:lnTo>
                <a:lnTo>
                  <a:pt x="1661207" y="478793"/>
                </a:lnTo>
                <a:lnTo>
                  <a:pt x="1665458" y="462023"/>
                </a:lnTo>
                <a:lnTo>
                  <a:pt x="1663004" y="430495"/>
                </a:lnTo>
                <a:lnTo>
                  <a:pt x="1623139" y="51120"/>
                </a:lnTo>
                <a:lnTo>
                  <a:pt x="1618978" y="19770"/>
                </a:lnTo>
                <a:lnTo>
                  <a:pt x="1611329" y="4251"/>
                </a:lnTo>
                <a:lnTo>
                  <a:pt x="1594559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9904" y="4656989"/>
            <a:ext cx="1896117" cy="626533"/>
          </a:xfrm>
          <a:custGeom>
            <a:avLst/>
            <a:gdLst/>
            <a:ahLst/>
            <a:cxnLst/>
            <a:rect l="l" t="t" r="r" b="b"/>
            <a:pathLst>
              <a:path w="1717039" h="657860">
                <a:moveTo>
                  <a:pt x="1646031" y="0"/>
                </a:moveTo>
                <a:lnTo>
                  <a:pt x="51120" y="166766"/>
                </a:lnTo>
                <a:lnTo>
                  <a:pt x="4251" y="178565"/>
                </a:lnTo>
                <a:lnTo>
                  <a:pt x="0" y="195334"/>
                </a:lnTo>
                <a:lnTo>
                  <a:pt x="2454" y="226863"/>
                </a:lnTo>
                <a:lnTo>
                  <a:pt x="42332" y="606224"/>
                </a:lnTo>
                <a:lnTo>
                  <a:pt x="46485" y="637574"/>
                </a:lnTo>
                <a:lnTo>
                  <a:pt x="54130" y="653094"/>
                </a:lnTo>
                <a:lnTo>
                  <a:pt x="70900" y="657345"/>
                </a:lnTo>
                <a:lnTo>
                  <a:pt x="102428" y="654891"/>
                </a:lnTo>
                <a:lnTo>
                  <a:pt x="1665798" y="490578"/>
                </a:lnTo>
                <a:lnTo>
                  <a:pt x="1697148" y="486425"/>
                </a:lnTo>
                <a:lnTo>
                  <a:pt x="1712668" y="478780"/>
                </a:lnTo>
                <a:lnTo>
                  <a:pt x="1716919" y="462010"/>
                </a:lnTo>
                <a:lnTo>
                  <a:pt x="1714465" y="430482"/>
                </a:lnTo>
                <a:lnTo>
                  <a:pt x="1674599" y="51120"/>
                </a:lnTo>
                <a:lnTo>
                  <a:pt x="1670446" y="19770"/>
                </a:lnTo>
                <a:lnTo>
                  <a:pt x="1662801" y="4251"/>
                </a:lnTo>
                <a:lnTo>
                  <a:pt x="1646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5120" y="5533269"/>
            <a:ext cx="1740445" cy="506790"/>
          </a:xfrm>
          <a:custGeom>
            <a:avLst/>
            <a:gdLst/>
            <a:ahLst/>
            <a:cxnLst/>
            <a:rect l="l" t="t" r="r" b="b"/>
            <a:pathLst>
              <a:path w="1576070" h="532129">
                <a:moveTo>
                  <a:pt x="1516822" y="0"/>
                </a:moveTo>
                <a:lnTo>
                  <a:pt x="51120" y="153190"/>
                </a:lnTo>
                <a:lnTo>
                  <a:pt x="4251" y="164988"/>
                </a:lnTo>
                <a:lnTo>
                  <a:pt x="0" y="181758"/>
                </a:lnTo>
                <a:lnTo>
                  <a:pt x="2454" y="213286"/>
                </a:lnTo>
                <a:lnTo>
                  <a:pt x="30584" y="480964"/>
                </a:lnTo>
                <a:lnTo>
                  <a:pt x="34738" y="512314"/>
                </a:lnTo>
                <a:lnTo>
                  <a:pt x="42383" y="527834"/>
                </a:lnTo>
                <a:lnTo>
                  <a:pt x="59152" y="532085"/>
                </a:lnTo>
                <a:lnTo>
                  <a:pt x="90681" y="529631"/>
                </a:lnTo>
                <a:lnTo>
                  <a:pt x="1524854" y="378894"/>
                </a:lnTo>
                <a:lnTo>
                  <a:pt x="1556204" y="374741"/>
                </a:lnTo>
                <a:lnTo>
                  <a:pt x="1571723" y="367096"/>
                </a:lnTo>
                <a:lnTo>
                  <a:pt x="1575974" y="350327"/>
                </a:lnTo>
                <a:lnTo>
                  <a:pt x="1573520" y="318798"/>
                </a:lnTo>
                <a:lnTo>
                  <a:pt x="1545389" y="51120"/>
                </a:lnTo>
                <a:lnTo>
                  <a:pt x="1541236" y="19770"/>
                </a:lnTo>
                <a:lnTo>
                  <a:pt x="1533591" y="4251"/>
                </a:lnTo>
                <a:lnTo>
                  <a:pt x="15168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97842" y="5946925"/>
            <a:ext cx="1663310" cy="500138"/>
          </a:xfrm>
          <a:custGeom>
            <a:avLst/>
            <a:gdLst/>
            <a:ahLst/>
            <a:cxnLst/>
            <a:rect l="l" t="t" r="r" b="b"/>
            <a:pathLst>
              <a:path w="1506220" h="525145">
                <a:moveTo>
                  <a:pt x="1446629" y="0"/>
                </a:moveTo>
                <a:lnTo>
                  <a:pt x="51120" y="145811"/>
                </a:lnTo>
                <a:lnTo>
                  <a:pt x="4251" y="157610"/>
                </a:lnTo>
                <a:lnTo>
                  <a:pt x="0" y="174379"/>
                </a:lnTo>
                <a:lnTo>
                  <a:pt x="2454" y="205908"/>
                </a:lnTo>
                <a:lnTo>
                  <a:pt x="30584" y="473586"/>
                </a:lnTo>
                <a:lnTo>
                  <a:pt x="34738" y="504936"/>
                </a:lnTo>
                <a:lnTo>
                  <a:pt x="42383" y="520455"/>
                </a:lnTo>
                <a:lnTo>
                  <a:pt x="59152" y="524706"/>
                </a:lnTo>
                <a:lnTo>
                  <a:pt x="90681" y="522252"/>
                </a:lnTo>
                <a:lnTo>
                  <a:pt x="1454661" y="378894"/>
                </a:lnTo>
                <a:lnTo>
                  <a:pt x="1486011" y="374741"/>
                </a:lnTo>
                <a:lnTo>
                  <a:pt x="1501530" y="367096"/>
                </a:lnTo>
                <a:lnTo>
                  <a:pt x="1505781" y="350327"/>
                </a:lnTo>
                <a:lnTo>
                  <a:pt x="1503327" y="318798"/>
                </a:lnTo>
                <a:lnTo>
                  <a:pt x="1475197" y="51120"/>
                </a:lnTo>
                <a:lnTo>
                  <a:pt x="1471043" y="19770"/>
                </a:lnTo>
                <a:lnTo>
                  <a:pt x="1463398" y="4251"/>
                </a:lnTo>
                <a:lnTo>
                  <a:pt x="1446629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9800" y="4114473"/>
            <a:ext cx="199148" cy="131838"/>
          </a:xfrm>
          <a:custGeom>
            <a:avLst/>
            <a:gdLst/>
            <a:ahLst/>
            <a:cxnLst/>
            <a:rect l="l" t="t" r="r" b="b"/>
            <a:pathLst>
              <a:path w="180340" h="138429">
                <a:moveTo>
                  <a:pt x="136183" y="0"/>
                </a:moveTo>
                <a:lnTo>
                  <a:pt x="27362" y="102614"/>
                </a:lnTo>
                <a:lnTo>
                  <a:pt x="0" y="135404"/>
                </a:lnTo>
                <a:lnTo>
                  <a:pt x="11874" y="137895"/>
                </a:lnTo>
                <a:lnTo>
                  <a:pt x="42703" y="135189"/>
                </a:lnTo>
                <a:lnTo>
                  <a:pt x="138156" y="125156"/>
                </a:lnTo>
                <a:lnTo>
                  <a:pt x="167062" y="121353"/>
                </a:lnTo>
                <a:lnTo>
                  <a:pt x="179946" y="114639"/>
                </a:lnTo>
                <a:lnTo>
                  <a:pt x="179733" y="100112"/>
                </a:lnTo>
                <a:lnTo>
                  <a:pt x="169348" y="72871"/>
                </a:lnTo>
                <a:lnTo>
                  <a:pt x="146907" y="18324"/>
                </a:lnTo>
                <a:lnTo>
                  <a:pt x="141036" y="5026"/>
                </a:lnTo>
                <a:lnTo>
                  <a:pt x="1361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1544" y="6590437"/>
            <a:ext cx="199148" cy="131838"/>
          </a:xfrm>
          <a:custGeom>
            <a:avLst/>
            <a:gdLst/>
            <a:ahLst/>
            <a:cxnLst/>
            <a:rect l="l" t="t" r="r" b="b"/>
            <a:pathLst>
              <a:path w="180340" h="138429">
                <a:moveTo>
                  <a:pt x="136183" y="0"/>
                </a:moveTo>
                <a:lnTo>
                  <a:pt x="27362" y="102614"/>
                </a:lnTo>
                <a:lnTo>
                  <a:pt x="0" y="135404"/>
                </a:lnTo>
                <a:lnTo>
                  <a:pt x="11874" y="137895"/>
                </a:lnTo>
                <a:lnTo>
                  <a:pt x="42703" y="135189"/>
                </a:lnTo>
                <a:lnTo>
                  <a:pt x="138156" y="125156"/>
                </a:lnTo>
                <a:lnTo>
                  <a:pt x="167062" y="121353"/>
                </a:lnTo>
                <a:lnTo>
                  <a:pt x="179946" y="114639"/>
                </a:lnTo>
                <a:lnTo>
                  <a:pt x="179733" y="100112"/>
                </a:lnTo>
                <a:lnTo>
                  <a:pt x="169348" y="72871"/>
                </a:lnTo>
                <a:lnTo>
                  <a:pt x="146907" y="18324"/>
                </a:lnTo>
                <a:lnTo>
                  <a:pt x="141036" y="5026"/>
                </a:lnTo>
                <a:lnTo>
                  <a:pt x="1361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7543" y="5162670"/>
            <a:ext cx="199148" cy="131838"/>
          </a:xfrm>
          <a:custGeom>
            <a:avLst/>
            <a:gdLst/>
            <a:ahLst/>
            <a:cxnLst/>
            <a:rect l="l" t="t" r="r" b="b"/>
            <a:pathLst>
              <a:path w="180340" h="138429">
                <a:moveTo>
                  <a:pt x="136183" y="0"/>
                </a:moveTo>
                <a:lnTo>
                  <a:pt x="27362" y="102614"/>
                </a:lnTo>
                <a:lnTo>
                  <a:pt x="0" y="135404"/>
                </a:lnTo>
                <a:lnTo>
                  <a:pt x="11874" y="137895"/>
                </a:lnTo>
                <a:lnTo>
                  <a:pt x="42703" y="135189"/>
                </a:lnTo>
                <a:lnTo>
                  <a:pt x="138156" y="125156"/>
                </a:lnTo>
                <a:lnTo>
                  <a:pt x="167062" y="121353"/>
                </a:lnTo>
                <a:lnTo>
                  <a:pt x="179946" y="114639"/>
                </a:lnTo>
                <a:lnTo>
                  <a:pt x="179733" y="100112"/>
                </a:lnTo>
                <a:lnTo>
                  <a:pt x="169348" y="72871"/>
                </a:lnTo>
                <a:lnTo>
                  <a:pt x="146907" y="18324"/>
                </a:lnTo>
                <a:lnTo>
                  <a:pt x="141036" y="5026"/>
                </a:lnTo>
                <a:lnTo>
                  <a:pt x="1361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29797" y="5919655"/>
            <a:ext cx="199148" cy="131838"/>
          </a:xfrm>
          <a:custGeom>
            <a:avLst/>
            <a:gdLst/>
            <a:ahLst/>
            <a:cxnLst/>
            <a:rect l="l" t="t" r="r" b="b"/>
            <a:pathLst>
              <a:path w="180340" h="138429">
                <a:moveTo>
                  <a:pt x="136183" y="0"/>
                </a:moveTo>
                <a:lnTo>
                  <a:pt x="27362" y="102614"/>
                </a:lnTo>
                <a:lnTo>
                  <a:pt x="0" y="135404"/>
                </a:lnTo>
                <a:lnTo>
                  <a:pt x="11874" y="137895"/>
                </a:lnTo>
                <a:lnTo>
                  <a:pt x="42703" y="135189"/>
                </a:lnTo>
                <a:lnTo>
                  <a:pt x="138156" y="125156"/>
                </a:lnTo>
                <a:lnTo>
                  <a:pt x="167062" y="121353"/>
                </a:lnTo>
                <a:lnTo>
                  <a:pt x="179946" y="114639"/>
                </a:lnTo>
                <a:lnTo>
                  <a:pt x="179733" y="100112"/>
                </a:lnTo>
                <a:lnTo>
                  <a:pt x="169348" y="72871"/>
                </a:lnTo>
                <a:lnTo>
                  <a:pt x="146907" y="18324"/>
                </a:lnTo>
                <a:lnTo>
                  <a:pt x="141036" y="5026"/>
                </a:lnTo>
                <a:lnTo>
                  <a:pt x="1361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56862" y="4469732"/>
            <a:ext cx="202655" cy="119743"/>
          </a:xfrm>
          <a:custGeom>
            <a:avLst/>
            <a:gdLst/>
            <a:ahLst/>
            <a:cxnLst/>
            <a:rect l="l" t="t" r="r" b="b"/>
            <a:pathLst>
              <a:path w="183514" h="125729">
                <a:moveTo>
                  <a:pt x="21781" y="0"/>
                </a:moveTo>
                <a:lnTo>
                  <a:pt x="18079" y="5925"/>
                </a:lnTo>
                <a:lnTo>
                  <a:pt x="15101" y="20154"/>
                </a:lnTo>
                <a:lnTo>
                  <a:pt x="4496" y="78181"/>
                </a:lnTo>
                <a:lnTo>
                  <a:pt x="0" y="106982"/>
                </a:lnTo>
                <a:lnTo>
                  <a:pt x="2811" y="121234"/>
                </a:lnTo>
                <a:lnTo>
                  <a:pt x="16809" y="125122"/>
                </a:lnTo>
                <a:lnTo>
                  <a:pt x="45873" y="122834"/>
                </a:lnTo>
                <a:lnTo>
                  <a:pt x="141326" y="112801"/>
                </a:lnTo>
                <a:lnTo>
                  <a:pt x="172045" y="109039"/>
                </a:lnTo>
                <a:lnTo>
                  <a:pt x="183143" y="104133"/>
                </a:lnTo>
                <a:lnTo>
                  <a:pt x="175393" y="94799"/>
                </a:lnTo>
                <a:lnTo>
                  <a:pt x="149569" y="77749"/>
                </a:lnTo>
                <a:lnTo>
                  <a:pt x="41111" y="8801"/>
                </a:lnTo>
                <a:lnTo>
                  <a:pt x="28646" y="1313"/>
                </a:lnTo>
                <a:lnTo>
                  <a:pt x="21781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61388" y="5327425"/>
            <a:ext cx="202655" cy="119743"/>
          </a:xfrm>
          <a:custGeom>
            <a:avLst/>
            <a:gdLst/>
            <a:ahLst/>
            <a:cxnLst/>
            <a:rect l="l" t="t" r="r" b="b"/>
            <a:pathLst>
              <a:path w="183514" h="125729">
                <a:moveTo>
                  <a:pt x="21781" y="0"/>
                </a:moveTo>
                <a:lnTo>
                  <a:pt x="18079" y="5925"/>
                </a:lnTo>
                <a:lnTo>
                  <a:pt x="15101" y="20154"/>
                </a:lnTo>
                <a:lnTo>
                  <a:pt x="4496" y="78181"/>
                </a:lnTo>
                <a:lnTo>
                  <a:pt x="0" y="106982"/>
                </a:lnTo>
                <a:lnTo>
                  <a:pt x="2811" y="121234"/>
                </a:lnTo>
                <a:lnTo>
                  <a:pt x="16809" y="125122"/>
                </a:lnTo>
                <a:lnTo>
                  <a:pt x="45873" y="122834"/>
                </a:lnTo>
                <a:lnTo>
                  <a:pt x="141326" y="112801"/>
                </a:lnTo>
                <a:lnTo>
                  <a:pt x="172045" y="109039"/>
                </a:lnTo>
                <a:lnTo>
                  <a:pt x="183143" y="104133"/>
                </a:lnTo>
                <a:lnTo>
                  <a:pt x="175393" y="94799"/>
                </a:lnTo>
                <a:lnTo>
                  <a:pt x="149569" y="77749"/>
                </a:lnTo>
                <a:lnTo>
                  <a:pt x="41111" y="8801"/>
                </a:lnTo>
                <a:lnTo>
                  <a:pt x="28646" y="1313"/>
                </a:lnTo>
                <a:lnTo>
                  <a:pt x="21781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66464" y="6189624"/>
            <a:ext cx="202655" cy="119743"/>
          </a:xfrm>
          <a:custGeom>
            <a:avLst/>
            <a:gdLst/>
            <a:ahLst/>
            <a:cxnLst/>
            <a:rect l="l" t="t" r="r" b="b"/>
            <a:pathLst>
              <a:path w="183514" h="125729">
                <a:moveTo>
                  <a:pt x="21781" y="0"/>
                </a:moveTo>
                <a:lnTo>
                  <a:pt x="18079" y="5925"/>
                </a:lnTo>
                <a:lnTo>
                  <a:pt x="15101" y="20154"/>
                </a:lnTo>
                <a:lnTo>
                  <a:pt x="4496" y="78181"/>
                </a:lnTo>
                <a:lnTo>
                  <a:pt x="0" y="106982"/>
                </a:lnTo>
                <a:lnTo>
                  <a:pt x="2811" y="121234"/>
                </a:lnTo>
                <a:lnTo>
                  <a:pt x="16809" y="125122"/>
                </a:lnTo>
                <a:lnTo>
                  <a:pt x="45873" y="122834"/>
                </a:lnTo>
                <a:lnTo>
                  <a:pt x="141326" y="112801"/>
                </a:lnTo>
                <a:lnTo>
                  <a:pt x="172045" y="109039"/>
                </a:lnTo>
                <a:lnTo>
                  <a:pt x="183143" y="104133"/>
                </a:lnTo>
                <a:lnTo>
                  <a:pt x="175393" y="94799"/>
                </a:lnTo>
                <a:lnTo>
                  <a:pt x="149569" y="77749"/>
                </a:lnTo>
                <a:lnTo>
                  <a:pt x="41111" y="8801"/>
                </a:lnTo>
                <a:lnTo>
                  <a:pt x="28646" y="1313"/>
                </a:lnTo>
                <a:lnTo>
                  <a:pt x="21781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 txBox="1"/>
          <p:nvPr/>
        </p:nvSpPr>
        <p:spPr>
          <a:xfrm rot="21240000">
            <a:off x="467309" y="4061616"/>
            <a:ext cx="1103516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700" spc="20" dirty="0">
                <a:solidFill>
                  <a:srgbClr val="121212"/>
                </a:solidFill>
                <a:latin typeface="Arial"/>
                <a:cs typeface="Arial"/>
              </a:rPr>
              <a:t>Donna,</a:t>
            </a:r>
            <a:r>
              <a:rPr sz="700" spc="-5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35" dirty="0">
                <a:solidFill>
                  <a:srgbClr val="121212"/>
                </a:solidFill>
                <a:latin typeface="Arial"/>
                <a:cs typeface="Arial"/>
              </a:rPr>
              <a:t>dammi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121212"/>
                </a:solidFill>
                <a:latin typeface="Arial"/>
                <a:cs typeface="Arial"/>
              </a:rPr>
              <a:t>da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121212"/>
                </a:solidFill>
                <a:latin typeface="Arial"/>
                <a:cs typeface="Arial"/>
              </a:rPr>
              <a:t>bere!</a:t>
            </a:r>
            <a:endParaRPr sz="7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21240000">
            <a:off x="695649" y="4226677"/>
            <a:ext cx="1651016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700" spc="30" dirty="0">
                <a:solidFill>
                  <a:srgbClr val="121212"/>
                </a:solidFill>
                <a:latin typeface="Arial"/>
                <a:cs typeface="Arial"/>
              </a:rPr>
              <a:t>Come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25" dirty="0">
                <a:solidFill>
                  <a:srgbClr val="121212"/>
                </a:solidFill>
                <a:latin typeface="Arial"/>
                <a:cs typeface="Arial"/>
              </a:rPr>
              <a:t>mai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121212"/>
                </a:solidFill>
                <a:latin typeface="Arial"/>
                <a:cs typeface="Arial"/>
              </a:rPr>
              <a:t>tu,</a:t>
            </a:r>
            <a:r>
              <a:rPr sz="700" spc="-5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121212"/>
                </a:solidFill>
                <a:latin typeface="Arial"/>
                <a:cs typeface="Arial"/>
              </a:rPr>
              <a:t>che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121212"/>
                </a:solidFill>
                <a:latin typeface="Arial"/>
                <a:cs typeface="Arial"/>
              </a:rPr>
              <a:t>sei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35" dirty="0">
                <a:solidFill>
                  <a:srgbClr val="121212"/>
                </a:solidFill>
                <a:latin typeface="Arial"/>
                <a:cs typeface="Arial"/>
              </a:rPr>
              <a:t>giudeo,</a:t>
            </a:r>
            <a:r>
              <a:rPr sz="700" spc="-5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121212"/>
                </a:solidFill>
                <a:latin typeface="Arial"/>
                <a:cs typeface="Arial"/>
              </a:rPr>
              <a:t>chiedi</a:t>
            </a:r>
            <a:endParaRPr sz="7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21240000">
            <a:off x="756529" y="4328641"/>
            <a:ext cx="1602727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700" spc="30" dirty="0">
                <a:solidFill>
                  <a:srgbClr val="121212"/>
                </a:solidFill>
                <a:latin typeface="Arial"/>
                <a:cs typeface="Arial"/>
              </a:rPr>
              <a:t>da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121212"/>
                </a:solidFill>
                <a:latin typeface="Arial"/>
                <a:cs typeface="Arial"/>
              </a:rPr>
              <a:t>bere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121212"/>
                </a:solidFill>
                <a:latin typeface="Arial"/>
                <a:cs typeface="Arial"/>
              </a:rPr>
              <a:t>a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121212"/>
                </a:solidFill>
                <a:latin typeface="Arial"/>
                <a:cs typeface="Arial"/>
              </a:rPr>
              <a:t>me,</a:t>
            </a:r>
            <a:r>
              <a:rPr sz="700" spc="-5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121212"/>
                </a:solidFill>
                <a:latin typeface="Arial"/>
                <a:cs typeface="Arial"/>
              </a:rPr>
              <a:t>che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25" dirty="0">
                <a:solidFill>
                  <a:srgbClr val="121212"/>
                </a:solidFill>
                <a:latin typeface="Arial"/>
                <a:cs typeface="Arial"/>
              </a:rPr>
              <a:t>sono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121212"/>
                </a:solidFill>
                <a:latin typeface="Arial"/>
                <a:cs typeface="Arial"/>
              </a:rPr>
              <a:t>una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35" dirty="0">
                <a:solidFill>
                  <a:srgbClr val="121212"/>
                </a:solidFill>
                <a:latin typeface="Arial"/>
                <a:cs typeface="Arial"/>
              </a:rPr>
              <a:t>donna</a:t>
            </a:r>
            <a:endParaRPr sz="7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21240000">
            <a:off x="921122" y="4425915"/>
            <a:ext cx="145089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700" spc="5" dirty="0">
                <a:solidFill>
                  <a:srgbClr val="121212"/>
                </a:solidFill>
                <a:latin typeface="Arial"/>
                <a:cs typeface="Arial"/>
              </a:rPr>
              <a:t>samaritana?</a:t>
            </a:r>
            <a:r>
              <a:rPr sz="70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121212"/>
                </a:solidFill>
                <a:latin typeface="Arial"/>
                <a:cs typeface="Arial"/>
              </a:rPr>
              <a:t>I</a:t>
            </a:r>
            <a:r>
              <a:rPr sz="70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121212"/>
                </a:solidFill>
                <a:latin typeface="Arial"/>
                <a:cs typeface="Arial"/>
              </a:rPr>
              <a:t>giudei</a:t>
            </a:r>
            <a:r>
              <a:rPr sz="70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35" dirty="0">
                <a:solidFill>
                  <a:srgbClr val="121212"/>
                </a:solidFill>
                <a:latin typeface="Arial"/>
                <a:cs typeface="Arial"/>
              </a:rPr>
              <a:t>non</a:t>
            </a:r>
            <a:r>
              <a:rPr sz="70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25" dirty="0">
                <a:solidFill>
                  <a:srgbClr val="121212"/>
                </a:solidFill>
                <a:latin typeface="Arial"/>
                <a:cs typeface="Arial"/>
              </a:rPr>
              <a:t>hanno</a:t>
            </a:r>
            <a:endParaRPr sz="7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21240000">
            <a:off x="967172" y="4528550"/>
            <a:ext cx="141732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700" spc="40" dirty="0">
                <a:solidFill>
                  <a:srgbClr val="121212"/>
                </a:solidFill>
                <a:latin typeface="Arial"/>
                <a:cs typeface="Arial"/>
              </a:rPr>
              <a:t>buoni</a:t>
            </a:r>
            <a:r>
              <a:rPr sz="70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121212"/>
                </a:solidFill>
                <a:latin typeface="Arial"/>
                <a:cs typeface="Arial"/>
              </a:rPr>
              <a:t>rapporti</a:t>
            </a:r>
            <a:r>
              <a:rPr sz="70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121212"/>
                </a:solidFill>
                <a:latin typeface="Arial"/>
                <a:cs typeface="Arial"/>
              </a:rPr>
              <a:t>con</a:t>
            </a:r>
            <a:r>
              <a:rPr sz="70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121212"/>
                </a:solidFill>
                <a:latin typeface="Arial"/>
                <a:cs typeface="Arial"/>
              </a:rPr>
              <a:t>i</a:t>
            </a:r>
            <a:r>
              <a:rPr sz="70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121212"/>
                </a:solidFill>
                <a:latin typeface="Arial"/>
                <a:cs typeface="Arial"/>
              </a:rPr>
              <a:t>samaritani</a:t>
            </a:r>
            <a:endParaRPr sz="7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 rot="21240000">
            <a:off x="555423" y="4765596"/>
            <a:ext cx="1657316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700" spc="-20" dirty="0">
                <a:solidFill>
                  <a:srgbClr val="121212"/>
                </a:solidFill>
                <a:latin typeface="Arial"/>
                <a:cs typeface="Arial"/>
              </a:rPr>
              <a:t>Se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121212"/>
                </a:solidFill>
                <a:latin typeface="Arial"/>
                <a:cs typeface="Arial"/>
              </a:rPr>
              <a:t>tu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121212"/>
                </a:solidFill>
                <a:latin typeface="Arial"/>
                <a:cs typeface="Arial"/>
              </a:rPr>
              <a:t>conoscessi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25" dirty="0">
                <a:solidFill>
                  <a:srgbClr val="121212"/>
                </a:solidFill>
                <a:latin typeface="Arial"/>
                <a:cs typeface="Arial"/>
              </a:rPr>
              <a:t>il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50" dirty="0">
                <a:solidFill>
                  <a:srgbClr val="121212"/>
                </a:solidFill>
                <a:latin typeface="Arial"/>
                <a:cs typeface="Arial"/>
              </a:rPr>
              <a:t>dono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45" dirty="0">
                <a:solidFill>
                  <a:srgbClr val="121212"/>
                </a:solidFill>
                <a:latin typeface="Arial"/>
                <a:cs typeface="Arial"/>
              </a:rPr>
              <a:t>di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35" dirty="0">
                <a:solidFill>
                  <a:srgbClr val="121212"/>
                </a:solidFill>
                <a:latin typeface="Arial"/>
                <a:cs typeface="Arial"/>
              </a:rPr>
              <a:t>Dio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121212"/>
                </a:solidFill>
                <a:latin typeface="Arial"/>
                <a:cs typeface="Arial"/>
              </a:rPr>
              <a:t>e</a:t>
            </a:r>
            <a:r>
              <a:rPr sz="70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121212"/>
                </a:solidFill>
                <a:latin typeface="Arial"/>
                <a:cs typeface="Arial"/>
              </a:rPr>
              <a:t>chi</a:t>
            </a:r>
            <a:endParaRPr sz="7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 rot="21240000">
            <a:off x="568535" y="4871184"/>
            <a:ext cx="172311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5"/>
              </a:lnSpc>
            </a:pPr>
            <a:r>
              <a:rPr sz="700" spc="20" dirty="0">
                <a:solidFill>
                  <a:srgbClr val="121212"/>
                </a:solidFill>
                <a:latin typeface="Arial"/>
                <a:cs typeface="Arial"/>
              </a:rPr>
              <a:t>è</a:t>
            </a:r>
            <a:r>
              <a:rPr sz="700" spc="-2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25" dirty="0">
                <a:solidFill>
                  <a:srgbClr val="121212"/>
                </a:solidFill>
                <a:latin typeface="Arial"/>
                <a:cs typeface="Arial"/>
              </a:rPr>
              <a:t>colui</a:t>
            </a:r>
            <a:r>
              <a:rPr sz="700" spc="-2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121212"/>
                </a:solidFill>
                <a:latin typeface="Arial"/>
                <a:cs typeface="Arial"/>
              </a:rPr>
              <a:t>che</a:t>
            </a:r>
            <a:r>
              <a:rPr sz="700" spc="-2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25" dirty="0">
                <a:solidFill>
                  <a:srgbClr val="121212"/>
                </a:solidFill>
                <a:latin typeface="Arial"/>
                <a:cs typeface="Arial"/>
              </a:rPr>
              <a:t>ti</a:t>
            </a:r>
            <a:r>
              <a:rPr sz="700" spc="-2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121212"/>
                </a:solidFill>
                <a:latin typeface="Arial"/>
                <a:cs typeface="Arial"/>
              </a:rPr>
              <a:t>dice:</a:t>
            </a:r>
            <a:r>
              <a:rPr sz="700" spc="-2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35" dirty="0">
                <a:solidFill>
                  <a:srgbClr val="121212"/>
                </a:solidFill>
                <a:latin typeface="Arial"/>
                <a:cs typeface="Arial"/>
              </a:rPr>
              <a:t>“Dammi</a:t>
            </a:r>
            <a:r>
              <a:rPr sz="700" spc="-2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121212"/>
                </a:solidFill>
                <a:latin typeface="Arial"/>
                <a:cs typeface="Arial"/>
              </a:rPr>
              <a:t>da</a:t>
            </a:r>
            <a:r>
              <a:rPr sz="700" spc="-2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121212"/>
                </a:solidFill>
                <a:latin typeface="Arial"/>
                <a:cs typeface="Arial"/>
              </a:rPr>
              <a:t>bere!”,</a:t>
            </a:r>
            <a:endParaRPr sz="7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 rot="21240000">
            <a:off x="582049" y="4990028"/>
            <a:ext cx="1515598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5"/>
              </a:lnSpc>
            </a:pPr>
            <a:r>
              <a:rPr sz="750" spc="25" dirty="0">
                <a:solidFill>
                  <a:srgbClr val="121212"/>
                </a:solidFill>
                <a:latin typeface="Arial"/>
                <a:cs typeface="Arial"/>
              </a:rPr>
              <a:t>tu</a:t>
            </a:r>
            <a:r>
              <a:rPr sz="75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30" dirty="0">
                <a:solidFill>
                  <a:srgbClr val="121212"/>
                </a:solidFill>
                <a:latin typeface="Arial"/>
                <a:cs typeface="Arial"/>
              </a:rPr>
              <a:t>mi</a:t>
            </a:r>
            <a:r>
              <a:rPr sz="75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1212"/>
                </a:solidFill>
                <a:latin typeface="Arial"/>
                <a:cs typeface="Arial"/>
              </a:rPr>
              <a:t>avresti</a:t>
            </a:r>
            <a:r>
              <a:rPr sz="75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121212"/>
                </a:solidFill>
                <a:latin typeface="Arial"/>
                <a:cs typeface="Arial"/>
              </a:rPr>
              <a:t>chiesto</a:t>
            </a:r>
            <a:r>
              <a:rPr sz="75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121212"/>
                </a:solidFill>
                <a:latin typeface="Arial"/>
                <a:cs typeface="Arial"/>
              </a:rPr>
              <a:t>e</a:t>
            </a:r>
            <a:r>
              <a:rPr sz="75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35" dirty="0">
                <a:solidFill>
                  <a:srgbClr val="121212"/>
                </a:solidFill>
                <a:latin typeface="Arial"/>
                <a:cs typeface="Arial"/>
              </a:rPr>
              <a:t>io</a:t>
            </a:r>
            <a:r>
              <a:rPr sz="75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121212"/>
                </a:solidFill>
                <a:latin typeface="Arial"/>
                <a:cs typeface="Arial"/>
              </a:rPr>
              <a:t>ti</a:t>
            </a:r>
            <a:r>
              <a:rPr sz="750" spc="-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121212"/>
                </a:solidFill>
                <a:latin typeface="Arial"/>
                <a:cs typeface="Arial"/>
              </a:rPr>
              <a:t>avrei</a:t>
            </a:r>
            <a:endParaRPr sz="7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 rot="21240000">
            <a:off x="595628" y="5133542"/>
            <a:ext cx="767566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5"/>
              </a:lnSpc>
            </a:pPr>
            <a:r>
              <a:rPr sz="750" spc="30" dirty="0">
                <a:solidFill>
                  <a:srgbClr val="121212"/>
                </a:solidFill>
                <a:latin typeface="Arial"/>
                <a:cs typeface="Arial"/>
              </a:rPr>
              <a:t>dato </a:t>
            </a:r>
            <a:r>
              <a:rPr sz="750" spc="10" dirty="0">
                <a:solidFill>
                  <a:srgbClr val="121212"/>
                </a:solidFill>
                <a:latin typeface="Arial"/>
                <a:cs typeface="Arial"/>
              </a:rPr>
              <a:t>acqua</a:t>
            </a:r>
            <a:r>
              <a:rPr sz="750" spc="-14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1212"/>
                </a:solidFill>
                <a:latin typeface="Arial"/>
                <a:cs typeface="Arial"/>
              </a:rPr>
              <a:t>viva</a:t>
            </a:r>
            <a:endParaRPr sz="7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21240000">
            <a:off x="1064316" y="5283369"/>
            <a:ext cx="1415587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5"/>
              </a:lnSpc>
            </a:pPr>
            <a:r>
              <a:rPr sz="750" spc="10" dirty="0">
                <a:solidFill>
                  <a:srgbClr val="121212"/>
                </a:solidFill>
                <a:latin typeface="Arial"/>
                <a:cs typeface="Arial"/>
              </a:rPr>
              <a:t>Signore, </a:t>
            </a:r>
            <a:r>
              <a:rPr sz="750" spc="30" dirty="0">
                <a:solidFill>
                  <a:srgbClr val="121212"/>
                </a:solidFill>
                <a:latin typeface="Arial"/>
                <a:cs typeface="Arial"/>
              </a:rPr>
              <a:t>dammi</a:t>
            </a:r>
            <a:r>
              <a:rPr sz="750" spc="-1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121212"/>
                </a:solidFill>
                <a:latin typeface="Arial"/>
                <a:cs typeface="Arial"/>
              </a:rPr>
              <a:t>quest’acqua,</a:t>
            </a:r>
            <a:endParaRPr sz="7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21240000">
            <a:off x="1095394" y="5392338"/>
            <a:ext cx="139461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5"/>
              </a:lnSpc>
            </a:pPr>
            <a:r>
              <a:rPr sz="750" spc="20" dirty="0">
                <a:solidFill>
                  <a:srgbClr val="121212"/>
                </a:solidFill>
                <a:latin typeface="Arial"/>
                <a:cs typeface="Arial"/>
              </a:rPr>
              <a:t>perché</a:t>
            </a:r>
            <a:r>
              <a:rPr sz="75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35" dirty="0">
                <a:solidFill>
                  <a:srgbClr val="121212"/>
                </a:solidFill>
                <a:latin typeface="Arial"/>
                <a:cs typeface="Arial"/>
              </a:rPr>
              <a:t>io</a:t>
            </a:r>
            <a:r>
              <a:rPr sz="75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30" dirty="0">
                <a:solidFill>
                  <a:srgbClr val="121212"/>
                </a:solidFill>
                <a:latin typeface="Arial"/>
                <a:cs typeface="Arial"/>
              </a:rPr>
              <a:t>non</a:t>
            </a:r>
            <a:r>
              <a:rPr sz="75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121212"/>
                </a:solidFill>
                <a:latin typeface="Arial"/>
                <a:cs typeface="Arial"/>
              </a:rPr>
              <a:t>abbia</a:t>
            </a:r>
            <a:r>
              <a:rPr sz="75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35" dirty="0">
                <a:solidFill>
                  <a:srgbClr val="121212"/>
                </a:solidFill>
                <a:latin typeface="Arial"/>
                <a:cs typeface="Arial"/>
              </a:rPr>
              <a:t>più</a:t>
            </a:r>
            <a:r>
              <a:rPr sz="75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121212"/>
                </a:solidFill>
                <a:latin typeface="Arial"/>
                <a:cs typeface="Arial"/>
              </a:rPr>
              <a:t>sete</a:t>
            </a:r>
            <a:endParaRPr sz="7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21240000">
            <a:off x="662222" y="5648040"/>
            <a:ext cx="151000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5"/>
              </a:lnSpc>
            </a:pPr>
            <a:r>
              <a:rPr sz="750" spc="-10" dirty="0">
                <a:solidFill>
                  <a:srgbClr val="121212"/>
                </a:solidFill>
                <a:latin typeface="Arial"/>
                <a:cs typeface="Arial"/>
              </a:rPr>
              <a:t>L’acqua</a:t>
            </a:r>
            <a:r>
              <a:rPr sz="75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121212"/>
                </a:solidFill>
                <a:latin typeface="Arial"/>
                <a:cs typeface="Arial"/>
              </a:rPr>
              <a:t>che</a:t>
            </a:r>
            <a:r>
              <a:rPr sz="75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35" dirty="0">
                <a:solidFill>
                  <a:srgbClr val="121212"/>
                </a:solidFill>
                <a:latin typeface="Arial"/>
                <a:cs typeface="Arial"/>
              </a:rPr>
              <a:t>io</a:t>
            </a:r>
            <a:r>
              <a:rPr sz="75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121212"/>
                </a:solidFill>
                <a:latin typeface="Arial"/>
                <a:cs typeface="Arial"/>
              </a:rPr>
              <a:t>ti</a:t>
            </a:r>
            <a:r>
              <a:rPr sz="75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121212"/>
                </a:solidFill>
                <a:latin typeface="Arial"/>
                <a:cs typeface="Arial"/>
              </a:rPr>
              <a:t>darò</a:t>
            </a:r>
            <a:r>
              <a:rPr sz="75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121212"/>
                </a:solidFill>
                <a:latin typeface="Arial"/>
                <a:cs typeface="Arial"/>
              </a:rPr>
              <a:t>diventerà</a:t>
            </a:r>
            <a:endParaRPr sz="7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21240000">
            <a:off x="675491" y="5754978"/>
            <a:ext cx="1569463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5"/>
              </a:lnSpc>
            </a:pPr>
            <a:r>
              <a:rPr sz="750" spc="20" dirty="0">
                <a:solidFill>
                  <a:srgbClr val="121212"/>
                </a:solidFill>
                <a:latin typeface="Arial"/>
                <a:cs typeface="Arial"/>
              </a:rPr>
              <a:t>sorgente</a:t>
            </a:r>
            <a:r>
              <a:rPr sz="750" spc="-4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121212"/>
                </a:solidFill>
                <a:latin typeface="Arial"/>
                <a:cs typeface="Arial"/>
              </a:rPr>
              <a:t>che</a:t>
            </a:r>
            <a:r>
              <a:rPr sz="750" spc="-4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121212"/>
                </a:solidFill>
                <a:latin typeface="Arial"/>
                <a:cs typeface="Arial"/>
              </a:rPr>
              <a:t>zampilla</a:t>
            </a:r>
            <a:r>
              <a:rPr sz="750" spc="-4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35" dirty="0">
                <a:solidFill>
                  <a:srgbClr val="121212"/>
                </a:solidFill>
                <a:latin typeface="Arial"/>
                <a:cs typeface="Arial"/>
              </a:rPr>
              <a:t>per</a:t>
            </a:r>
            <a:r>
              <a:rPr sz="750" spc="-4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121212"/>
                </a:solidFill>
                <a:latin typeface="Arial"/>
                <a:cs typeface="Arial"/>
              </a:rPr>
              <a:t>la</a:t>
            </a:r>
            <a:r>
              <a:rPr sz="750" spc="-4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121212"/>
                </a:solidFill>
                <a:latin typeface="Arial"/>
                <a:cs typeface="Arial"/>
              </a:rPr>
              <a:t>vita</a:t>
            </a:r>
            <a:endParaRPr sz="7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 rot="21240000">
            <a:off x="685265" y="5921088"/>
            <a:ext cx="33041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5"/>
              </a:lnSpc>
            </a:pPr>
            <a:r>
              <a:rPr sz="750" spc="15" dirty="0">
                <a:solidFill>
                  <a:srgbClr val="121212"/>
                </a:solidFill>
                <a:latin typeface="Arial"/>
                <a:cs typeface="Arial"/>
              </a:rPr>
              <a:t>eterna</a:t>
            </a:r>
            <a:endParaRPr sz="7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 rot="21240000">
            <a:off x="1179268" y="6049793"/>
            <a:ext cx="1393912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5"/>
              </a:lnSpc>
            </a:pPr>
            <a:r>
              <a:rPr sz="750" spc="-15" dirty="0">
                <a:solidFill>
                  <a:srgbClr val="121212"/>
                </a:solidFill>
                <a:latin typeface="Arial"/>
                <a:cs typeface="Arial"/>
              </a:rPr>
              <a:t>So </a:t>
            </a:r>
            <a:r>
              <a:rPr sz="750" spc="15" dirty="0">
                <a:solidFill>
                  <a:srgbClr val="121212"/>
                </a:solidFill>
                <a:latin typeface="Arial"/>
                <a:cs typeface="Arial"/>
              </a:rPr>
              <a:t>che </a:t>
            </a:r>
            <a:r>
              <a:rPr sz="750" spc="20" dirty="0">
                <a:solidFill>
                  <a:srgbClr val="121212"/>
                </a:solidFill>
                <a:latin typeface="Arial"/>
                <a:cs typeface="Arial"/>
              </a:rPr>
              <a:t>deve </a:t>
            </a:r>
            <a:r>
              <a:rPr sz="750" spc="10" dirty="0">
                <a:solidFill>
                  <a:srgbClr val="121212"/>
                </a:solidFill>
                <a:latin typeface="Arial"/>
                <a:cs typeface="Arial"/>
              </a:rPr>
              <a:t>venire </a:t>
            </a:r>
            <a:r>
              <a:rPr sz="750" spc="20" dirty="0">
                <a:solidFill>
                  <a:srgbClr val="121212"/>
                </a:solidFill>
                <a:latin typeface="Arial"/>
                <a:cs typeface="Arial"/>
              </a:rPr>
              <a:t>il</a:t>
            </a:r>
            <a:r>
              <a:rPr sz="750" spc="-14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121212"/>
                </a:solidFill>
                <a:latin typeface="Arial"/>
                <a:cs typeface="Arial"/>
              </a:rPr>
              <a:t>Messia,</a:t>
            </a:r>
            <a:endParaRPr sz="7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 rot="21240000">
            <a:off x="1081354" y="6164457"/>
            <a:ext cx="1505105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5"/>
              </a:lnSpc>
            </a:pPr>
            <a:r>
              <a:rPr sz="750" spc="15" dirty="0">
                <a:solidFill>
                  <a:srgbClr val="121212"/>
                </a:solidFill>
                <a:latin typeface="Arial"/>
                <a:cs typeface="Arial"/>
              </a:rPr>
              <a:t>chiamato Cristo: </a:t>
            </a:r>
            <a:r>
              <a:rPr sz="750" spc="35" dirty="0">
                <a:solidFill>
                  <a:srgbClr val="121212"/>
                </a:solidFill>
                <a:latin typeface="Arial"/>
                <a:cs typeface="Arial"/>
              </a:rPr>
              <a:t>quando</a:t>
            </a:r>
            <a:r>
              <a:rPr sz="750" spc="-12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1212"/>
                </a:solidFill>
                <a:latin typeface="Arial"/>
                <a:cs typeface="Arial"/>
              </a:rPr>
              <a:t>verrà,</a:t>
            </a:r>
            <a:endParaRPr sz="7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 rot="21240000">
            <a:off x="1475406" y="6256994"/>
            <a:ext cx="112143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5"/>
              </a:lnSpc>
            </a:pPr>
            <a:r>
              <a:rPr sz="750" spc="10" dirty="0">
                <a:solidFill>
                  <a:srgbClr val="121212"/>
                </a:solidFill>
                <a:latin typeface="Arial"/>
                <a:cs typeface="Arial"/>
              </a:rPr>
              <a:t>ci annuncerà </a:t>
            </a:r>
            <a:r>
              <a:rPr sz="750" spc="35" dirty="0">
                <a:solidFill>
                  <a:srgbClr val="121212"/>
                </a:solidFill>
                <a:latin typeface="Arial"/>
                <a:cs typeface="Arial"/>
              </a:rPr>
              <a:t>ogni</a:t>
            </a:r>
            <a:r>
              <a:rPr sz="750" spc="-1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1212"/>
                </a:solidFill>
                <a:latin typeface="Arial"/>
                <a:cs typeface="Arial"/>
              </a:rPr>
              <a:t>cosa</a:t>
            </a:r>
            <a:endParaRPr sz="7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 rot="21240000">
            <a:off x="769491" y="6538564"/>
            <a:ext cx="121150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5"/>
              </a:lnSpc>
            </a:pPr>
            <a:r>
              <a:rPr sz="750" spc="10" dirty="0">
                <a:solidFill>
                  <a:srgbClr val="121212"/>
                </a:solidFill>
                <a:latin typeface="Arial"/>
                <a:cs typeface="Arial"/>
              </a:rPr>
              <a:t>Sono</a:t>
            </a:r>
            <a:r>
              <a:rPr sz="750" spc="-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121212"/>
                </a:solidFill>
                <a:latin typeface="Arial"/>
                <a:cs typeface="Arial"/>
              </a:rPr>
              <a:t>io,</a:t>
            </a:r>
            <a:r>
              <a:rPr sz="750" spc="-5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121212"/>
                </a:solidFill>
                <a:latin typeface="Arial"/>
                <a:cs typeface="Arial"/>
              </a:rPr>
              <a:t>che</a:t>
            </a:r>
            <a:r>
              <a:rPr sz="750" spc="-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121212"/>
                </a:solidFill>
                <a:latin typeface="Arial"/>
                <a:cs typeface="Arial"/>
              </a:rPr>
              <a:t>parlo</a:t>
            </a:r>
            <a:r>
              <a:rPr sz="750" spc="-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121212"/>
                </a:solidFill>
                <a:latin typeface="Arial"/>
                <a:cs typeface="Arial"/>
              </a:rPr>
              <a:t>con</a:t>
            </a:r>
            <a:r>
              <a:rPr sz="750" spc="-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50" spc="20" dirty="0">
                <a:solidFill>
                  <a:srgbClr val="121212"/>
                </a:solidFill>
                <a:latin typeface="Arial"/>
                <a:cs typeface="Arial"/>
              </a:rPr>
              <a:t>te</a:t>
            </a:r>
            <a:endParaRPr sz="7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 rot="21240000">
            <a:off x="921558" y="3683078"/>
            <a:ext cx="86835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5"/>
              </a:lnSpc>
            </a:pPr>
            <a:r>
              <a:rPr sz="1250" b="1" spc="110" dirty="0">
                <a:solidFill>
                  <a:srgbClr val="D70B7D"/>
                </a:solidFill>
                <a:latin typeface="Arial"/>
                <a:cs typeface="Arial"/>
              </a:rPr>
              <a:t>Mt</a:t>
            </a:r>
            <a:r>
              <a:rPr sz="1250" b="1" spc="-125" dirty="0">
                <a:solidFill>
                  <a:srgbClr val="D70B7D"/>
                </a:solidFill>
                <a:latin typeface="Arial"/>
                <a:cs typeface="Arial"/>
              </a:rPr>
              <a:t> </a:t>
            </a:r>
            <a:r>
              <a:rPr sz="1250" b="1" spc="85" dirty="0">
                <a:solidFill>
                  <a:srgbClr val="D70B7D"/>
                </a:solidFill>
                <a:latin typeface="Arial"/>
                <a:cs typeface="Arial"/>
              </a:rPr>
              <a:t>4,5-42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67911" y="3520787"/>
            <a:ext cx="732081" cy="121557"/>
          </a:xfrm>
          <a:custGeom>
            <a:avLst/>
            <a:gdLst/>
            <a:ahLst/>
            <a:cxnLst/>
            <a:rect l="l" t="t" r="r" b="b"/>
            <a:pathLst>
              <a:path w="662940" h="127635">
                <a:moveTo>
                  <a:pt x="627252" y="0"/>
                </a:moveTo>
                <a:lnTo>
                  <a:pt x="28892" y="62890"/>
                </a:lnTo>
                <a:lnTo>
                  <a:pt x="0" y="98564"/>
                </a:lnTo>
                <a:lnTo>
                  <a:pt x="3859" y="110864"/>
                </a:lnTo>
                <a:lnTo>
                  <a:pt x="11857" y="120397"/>
                </a:lnTo>
                <a:lnTo>
                  <a:pt x="22847" y="126237"/>
                </a:lnTo>
                <a:lnTo>
                  <a:pt x="35686" y="127457"/>
                </a:lnTo>
                <a:lnTo>
                  <a:pt x="634034" y="64566"/>
                </a:lnTo>
                <a:lnTo>
                  <a:pt x="646335" y="60707"/>
                </a:lnTo>
                <a:lnTo>
                  <a:pt x="655872" y="52711"/>
                </a:lnTo>
                <a:lnTo>
                  <a:pt x="661713" y="41724"/>
                </a:lnTo>
                <a:lnTo>
                  <a:pt x="662927" y="28892"/>
                </a:lnTo>
                <a:lnTo>
                  <a:pt x="659067" y="16586"/>
                </a:lnTo>
                <a:lnTo>
                  <a:pt x="651071" y="7050"/>
                </a:lnTo>
                <a:lnTo>
                  <a:pt x="640085" y="1212"/>
                </a:lnTo>
                <a:lnTo>
                  <a:pt x="627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 rot="20348488">
            <a:off x="290967" y="2579624"/>
            <a:ext cx="1119004" cy="8582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857076" y="6006048"/>
            <a:ext cx="795191" cy="240090"/>
          </a:xfrm>
          <a:custGeom>
            <a:avLst/>
            <a:gdLst/>
            <a:ahLst/>
            <a:cxnLst/>
            <a:rect l="l" t="t" r="r" b="b"/>
            <a:pathLst>
              <a:path w="720089" h="252095">
                <a:moveTo>
                  <a:pt x="720001" y="0"/>
                </a:moveTo>
                <a:lnTo>
                  <a:pt x="0" y="0"/>
                </a:lnTo>
                <a:lnTo>
                  <a:pt x="0" y="252006"/>
                </a:lnTo>
                <a:lnTo>
                  <a:pt x="720001" y="252006"/>
                </a:lnTo>
                <a:lnTo>
                  <a:pt x="72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652169" y="6006048"/>
            <a:ext cx="795191" cy="240090"/>
          </a:xfrm>
          <a:custGeom>
            <a:avLst/>
            <a:gdLst/>
            <a:ahLst/>
            <a:cxnLst/>
            <a:rect l="l" t="t" r="r" b="b"/>
            <a:pathLst>
              <a:path w="720089" h="252095">
                <a:moveTo>
                  <a:pt x="720001" y="0"/>
                </a:moveTo>
                <a:lnTo>
                  <a:pt x="0" y="0"/>
                </a:lnTo>
                <a:lnTo>
                  <a:pt x="0" y="252006"/>
                </a:lnTo>
                <a:lnTo>
                  <a:pt x="720001" y="252006"/>
                </a:lnTo>
                <a:lnTo>
                  <a:pt x="72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447263" y="6006048"/>
            <a:ext cx="795191" cy="240090"/>
          </a:xfrm>
          <a:custGeom>
            <a:avLst/>
            <a:gdLst/>
            <a:ahLst/>
            <a:cxnLst/>
            <a:rect l="l" t="t" r="r" b="b"/>
            <a:pathLst>
              <a:path w="720090" h="252095">
                <a:moveTo>
                  <a:pt x="720001" y="0"/>
                </a:moveTo>
                <a:lnTo>
                  <a:pt x="0" y="0"/>
                </a:lnTo>
                <a:lnTo>
                  <a:pt x="0" y="252006"/>
                </a:lnTo>
                <a:lnTo>
                  <a:pt x="720001" y="252006"/>
                </a:lnTo>
                <a:lnTo>
                  <a:pt x="72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242358" y="6006048"/>
            <a:ext cx="795191" cy="240090"/>
          </a:xfrm>
          <a:custGeom>
            <a:avLst/>
            <a:gdLst/>
            <a:ahLst/>
            <a:cxnLst/>
            <a:rect l="l" t="t" r="r" b="b"/>
            <a:pathLst>
              <a:path w="720090" h="252095">
                <a:moveTo>
                  <a:pt x="719988" y="0"/>
                </a:moveTo>
                <a:lnTo>
                  <a:pt x="0" y="0"/>
                </a:lnTo>
                <a:lnTo>
                  <a:pt x="0" y="252006"/>
                </a:lnTo>
                <a:lnTo>
                  <a:pt x="719988" y="252006"/>
                </a:lnTo>
                <a:lnTo>
                  <a:pt x="719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037451" y="6006048"/>
            <a:ext cx="795191" cy="240090"/>
          </a:xfrm>
          <a:custGeom>
            <a:avLst/>
            <a:gdLst/>
            <a:ahLst/>
            <a:cxnLst/>
            <a:rect l="l" t="t" r="r" b="b"/>
            <a:pathLst>
              <a:path w="720090" h="252095">
                <a:moveTo>
                  <a:pt x="719988" y="0"/>
                </a:moveTo>
                <a:lnTo>
                  <a:pt x="0" y="0"/>
                </a:lnTo>
                <a:lnTo>
                  <a:pt x="0" y="252006"/>
                </a:lnTo>
                <a:lnTo>
                  <a:pt x="719988" y="252006"/>
                </a:lnTo>
                <a:lnTo>
                  <a:pt x="719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60225" y="94403"/>
            <a:ext cx="7488767" cy="289310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it-IT" altLang="it-IT" sz="200" b="1" dirty="0">
              <a:solidFill>
                <a:srgbClr val="FF0000"/>
              </a:solidFill>
              <a:latin typeface="Eras Bold ITC" pitchFamily="34" charset="0"/>
              <a:ea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FF0000"/>
                </a:solidFill>
                <a:latin typeface="Eras Bold ITC" pitchFamily="34" charset="0"/>
                <a:ea typeface="Calibri" pitchFamily="34" charset="0"/>
                <a:cs typeface="Arial" pitchFamily="34" charset="0"/>
              </a:rPr>
              <a:t>Cosa è la passione?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it-IT" altLang="it-IT" sz="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Quando si va a cercare l’”etimo”,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cioè il significato originale della parola </a:t>
            </a:r>
            <a:r>
              <a:rPr lang="it-IT" altLang="it-IT" sz="1200" b="1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PASSIONE</a:t>
            </a:r>
            <a:r>
              <a:rPr lang="it-IT" alt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, si scoprono tante cose interessanti.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Il termine deriva dalla lingua latina, ma anche da quella greca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e ha a che fare con i verbi PATIRE e SOPPORTARE.  </a:t>
            </a:r>
            <a:endParaRPr lang="it-IT" altLang="it-IT" sz="1200" dirty="0">
              <a:solidFill>
                <a:srgbClr val="FF0000"/>
              </a:solidFill>
              <a:latin typeface="Eras Demi ITC" panose="020B0805030504020804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È dunque un sentimento molto forte; un grande interesse per qualcosa, una  inclinazione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per ciò in cui possiamo mettere in gioco le nostre potenzialità… </a:t>
            </a:r>
            <a:endParaRPr lang="it-IT" altLang="it-IT" sz="1200" dirty="0">
              <a:solidFill>
                <a:srgbClr val="FF0000"/>
              </a:solidFill>
              <a:latin typeface="Eras Demi ITC" panose="020B0805030504020804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Nella vita di tutti i giorni infatti, sperimentiamo di essere  disposti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a spendere tutte le nostre energie, a fare fatica, anche a soffrire un po’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 per le cose ci fanno sentire bene  e ci danno gioia.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Così ci impegniamo ad allenare il nostro corpo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se siamo degli sportivi, o la nostra mente se amiamo leggere e scrivere,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o a ripetere infinite volte un brano musicale se siamo dei musicisti…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Tutto questo perché  </a:t>
            </a:r>
            <a:r>
              <a:rPr lang="it-IT" altLang="it-IT" sz="1200" b="1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LA PASSIONE È IL “MOTORE” DELLA NOSTRA VITA.</a:t>
            </a:r>
            <a:endParaRPr lang="it-IT" altLang="it-IT" sz="1200" b="1" u="sng" dirty="0">
              <a:solidFill>
                <a:prstClr val="black"/>
              </a:solidFill>
              <a:latin typeface="Eras Medium ITC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0" name="object 11"/>
          <p:cNvSpPr/>
          <p:nvPr/>
        </p:nvSpPr>
        <p:spPr>
          <a:xfrm>
            <a:off x="476358" y="3717264"/>
            <a:ext cx="114300" cy="98576"/>
          </a:xfrm>
          <a:custGeom>
            <a:avLst/>
            <a:gdLst/>
            <a:ahLst/>
            <a:cxnLst/>
            <a:rect l="l" t="t" r="r" b="b"/>
            <a:pathLst>
              <a:path w="103505" h="103504">
                <a:moveTo>
                  <a:pt x="46227" y="0"/>
                </a:moveTo>
                <a:lnTo>
                  <a:pt x="26549" y="6172"/>
                </a:lnTo>
                <a:lnTo>
                  <a:pt x="11293" y="18970"/>
                </a:lnTo>
                <a:lnTo>
                  <a:pt x="1947" y="36554"/>
                </a:lnTo>
                <a:lnTo>
                  <a:pt x="0" y="57086"/>
                </a:lnTo>
                <a:lnTo>
                  <a:pt x="6172" y="76764"/>
                </a:lnTo>
                <a:lnTo>
                  <a:pt x="18970" y="92021"/>
                </a:lnTo>
                <a:lnTo>
                  <a:pt x="36554" y="101367"/>
                </a:lnTo>
                <a:lnTo>
                  <a:pt x="57086" y="103314"/>
                </a:lnTo>
                <a:lnTo>
                  <a:pt x="76764" y="97141"/>
                </a:lnTo>
                <a:lnTo>
                  <a:pt x="92021" y="84343"/>
                </a:lnTo>
                <a:lnTo>
                  <a:pt x="101367" y="66759"/>
                </a:lnTo>
                <a:lnTo>
                  <a:pt x="103314" y="46227"/>
                </a:lnTo>
                <a:lnTo>
                  <a:pt x="97141" y="26549"/>
                </a:lnTo>
                <a:lnTo>
                  <a:pt x="84343" y="11293"/>
                </a:lnTo>
                <a:lnTo>
                  <a:pt x="66759" y="1947"/>
                </a:lnTo>
                <a:lnTo>
                  <a:pt x="46227" y="0"/>
                </a:lnTo>
                <a:close/>
              </a:path>
            </a:pathLst>
          </a:custGeom>
          <a:solidFill>
            <a:srgbClr val="75777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6" y="235858"/>
            <a:ext cx="1102902" cy="72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3440205" y="3269789"/>
            <a:ext cx="5392436" cy="3400931"/>
          </a:xfrm>
          <a:prstGeom prst="rect">
            <a:avLst/>
          </a:prstGeom>
          <a:solidFill>
            <a:srgbClr val="CC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it-IT" altLang="it-IT" sz="200" b="1" dirty="0">
              <a:solidFill>
                <a:srgbClr val="FF0000"/>
              </a:solidFill>
              <a:latin typeface="Eras Bold ITC" pitchFamily="34" charset="0"/>
              <a:ea typeface="Calibri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u="sng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Anche Gesù </a:t>
            </a:r>
            <a:endParaRPr lang="it-IT" sz="1400" b="1" u="sng" dirty="0">
              <a:solidFill>
                <a:srgbClr val="00206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sapeva </a:t>
            </a: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bene che la passione </a:t>
            </a:r>
            <a:endParaRPr lang="it-IT" sz="1200" dirty="0">
              <a:solidFill>
                <a:srgbClr val="00206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è </a:t>
            </a: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il ”motore” della vita: </a:t>
            </a:r>
            <a:endParaRPr lang="it-IT" sz="1200" dirty="0">
              <a:solidFill>
                <a:srgbClr val="00206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Lui </a:t>
            </a: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ha vissuto la sua intera vita, </a:t>
            </a:r>
            <a:endParaRPr lang="it-IT" sz="1200" dirty="0">
              <a:solidFill>
                <a:srgbClr val="00206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da </a:t>
            </a: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uomo appassionato dell’umanità </a:t>
            </a:r>
            <a:endParaRPr lang="it-IT" sz="1200" dirty="0">
              <a:solidFill>
                <a:srgbClr val="00206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e </a:t>
            </a: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con il profondo desiderio di far conoscere all’umanità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LA BELLA NOTIZIA (VANGELO) </a:t>
            </a:r>
            <a:endParaRPr lang="it-IT" sz="1200" b="1" dirty="0">
              <a:solidFill>
                <a:srgbClr val="00206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che </a:t>
            </a:r>
            <a:r>
              <a:rPr lang="it-IT" sz="1200" b="1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DIO CI AMA </a:t>
            </a:r>
            <a:r>
              <a:rPr lang="it-IT" sz="1200" b="1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e </a:t>
            </a:r>
            <a:r>
              <a:rPr lang="it-IT" sz="1200" b="1" smtClean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 CI </a:t>
            </a:r>
            <a:r>
              <a:rPr lang="it-IT" sz="1200" b="1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VUOLE SALVARE!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Per questo, Gesù non si è risparmiato, </a:t>
            </a:r>
            <a:endParaRPr lang="it-IT" sz="1200" dirty="0">
              <a:solidFill>
                <a:srgbClr val="00206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ha </a:t>
            </a: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veramente dato tutto sé stesso, fino a morire. </a:t>
            </a:r>
            <a:endParaRPr lang="it-IT" sz="1200" dirty="0">
              <a:solidFill>
                <a:srgbClr val="00206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Dall</a:t>
            </a: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’ orto del Getsemani fino alla morte in croce, di cui raccontano i Vangeli, Gesù ha vissuto lunghi giorni  di passione</a:t>
            </a: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E tanta passione ci mette anche la </a:t>
            </a:r>
            <a:r>
              <a:rPr lang="it-IT" sz="1400" b="1" u="sng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Donna Samaritana  </a:t>
            </a: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che, appena scopre chi ha davanti, </a:t>
            </a:r>
            <a:endParaRPr lang="it-IT" sz="1200" dirty="0">
              <a:solidFill>
                <a:srgbClr val="00206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smette </a:t>
            </a: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di fare quello per cui era andata al pozzo </a:t>
            </a:r>
            <a:endParaRPr lang="it-IT" sz="1200" dirty="0">
              <a:solidFill>
                <a:srgbClr val="00206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e </a:t>
            </a:r>
            <a:r>
              <a:rPr lang="it-IT" sz="1200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si mettere a correre con il solo desiderio di raccontare a tutti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LA GIOIA di AVER INCONTRATO GESÙ</a:t>
            </a:r>
            <a:r>
              <a:rPr lang="it-IT" sz="1200" b="1" dirty="0">
                <a:solidFill>
                  <a:srgbClr val="00206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!</a:t>
            </a:r>
            <a:endParaRPr lang="it-IT" sz="1200" b="1" dirty="0">
              <a:solidFill>
                <a:srgbClr val="00206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500" b="1" dirty="0">
              <a:solidFill>
                <a:srgbClr val="FF000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600067" y="4035697"/>
            <a:ext cx="135337" cy="116719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55079" y="0"/>
                </a:moveTo>
                <a:lnTo>
                  <a:pt x="31727" y="7213"/>
                </a:lnTo>
                <a:lnTo>
                  <a:pt x="13581" y="22299"/>
                </a:lnTo>
                <a:lnTo>
                  <a:pt x="2414" y="43089"/>
                </a:lnTo>
                <a:lnTo>
                  <a:pt x="0" y="67411"/>
                </a:lnTo>
                <a:lnTo>
                  <a:pt x="7218" y="90764"/>
                </a:lnTo>
                <a:lnTo>
                  <a:pt x="22304" y="108910"/>
                </a:lnTo>
                <a:lnTo>
                  <a:pt x="43091" y="120077"/>
                </a:lnTo>
                <a:lnTo>
                  <a:pt x="67411" y="122491"/>
                </a:lnTo>
                <a:lnTo>
                  <a:pt x="90769" y="115278"/>
                </a:lnTo>
                <a:lnTo>
                  <a:pt x="108915" y="100191"/>
                </a:lnTo>
                <a:lnTo>
                  <a:pt x="120078" y="79402"/>
                </a:lnTo>
                <a:lnTo>
                  <a:pt x="122491" y="55079"/>
                </a:lnTo>
                <a:lnTo>
                  <a:pt x="115278" y="31727"/>
                </a:lnTo>
                <a:lnTo>
                  <a:pt x="100191" y="13581"/>
                </a:lnTo>
                <a:lnTo>
                  <a:pt x="79402" y="2414"/>
                </a:lnTo>
                <a:lnTo>
                  <a:pt x="55079" y="0"/>
                </a:lnTo>
                <a:close/>
              </a:path>
            </a:pathLst>
          </a:custGeom>
          <a:solidFill>
            <a:srgbClr val="00A34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44451" y="3866842"/>
            <a:ext cx="135337" cy="116719"/>
          </a:xfrm>
          <a:custGeom>
            <a:avLst/>
            <a:gdLst/>
            <a:ahLst/>
            <a:cxnLst/>
            <a:rect l="l" t="t" r="r" b="b"/>
            <a:pathLst>
              <a:path w="122555" h="122554">
                <a:moveTo>
                  <a:pt x="55067" y="0"/>
                </a:moveTo>
                <a:lnTo>
                  <a:pt x="31714" y="7213"/>
                </a:lnTo>
                <a:lnTo>
                  <a:pt x="13569" y="22299"/>
                </a:lnTo>
                <a:lnTo>
                  <a:pt x="2407" y="43089"/>
                </a:lnTo>
                <a:lnTo>
                  <a:pt x="0" y="67411"/>
                </a:lnTo>
                <a:lnTo>
                  <a:pt x="7211" y="90764"/>
                </a:lnTo>
                <a:lnTo>
                  <a:pt x="22293" y="108910"/>
                </a:lnTo>
                <a:lnTo>
                  <a:pt x="43078" y="120077"/>
                </a:lnTo>
                <a:lnTo>
                  <a:pt x="67398" y="122491"/>
                </a:lnTo>
                <a:lnTo>
                  <a:pt x="90756" y="115278"/>
                </a:lnTo>
                <a:lnTo>
                  <a:pt x="108902" y="100191"/>
                </a:lnTo>
                <a:lnTo>
                  <a:pt x="120066" y="79402"/>
                </a:lnTo>
                <a:lnTo>
                  <a:pt x="122478" y="55079"/>
                </a:lnTo>
                <a:lnTo>
                  <a:pt x="115265" y="31727"/>
                </a:lnTo>
                <a:lnTo>
                  <a:pt x="100179" y="13581"/>
                </a:lnTo>
                <a:lnTo>
                  <a:pt x="79389" y="2414"/>
                </a:lnTo>
                <a:lnTo>
                  <a:pt x="55067" y="0"/>
                </a:lnTo>
                <a:close/>
              </a:path>
            </a:pathLst>
          </a:custGeom>
          <a:solidFill>
            <a:srgbClr val="75777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18792" y="3912982"/>
            <a:ext cx="79940" cy="68943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2296" y="0"/>
                </a:moveTo>
                <a:lnTo>
                  <a:pt x="18598" y="4234"/>
                </a:lnTo>
                <a:lnTo>
                  <a:pt x="7956" y="13082"/>
                </a:lnTo>
                <a:lnTo>
                  <a:pt x="1410" y="25276"/>
                </a:lnTo>
                <a:lnTo>
                  <a:pt x="0" y="39547"/>
                </a:lnTo>
                <a:lnTo>
                  <a:pt x="4228" y="53245"/>
                </a:lnTo>
                <a:lnTo>
                  <a:pt x="13076" y="63888"/>
                </a:lnTo>
                <a:lnTo>
                  <a:pt x="25269" y="70439"/>
                </a:lnTo>
                <a:lnTo>
                  <a:pt x="39535" y="71856"/>
                </a:lnTo>
                <a:lnTo>
                  <a:pt x="53232" y="67620"/>
                </a:lnTo>
                <a:lnTo>
                  <a:pt x="63876" y="58769"/>
                </a:lnTo>
                <a:lnTo>
                  <a:pt x="70426" y="46574"/>
                </a:lnTo>
                <a:lnTo>
                  <a:pt x="71843" y="32308"/>
                </a:lnTo>
                <a:lnTo>
                  <a:pt x="67614" y="18611"/>
                </a:lnTo>
                <a:lnTo>
                  <a:pt x="58766" y="7967"/>
                </a:lnTo>
                <a:lnTo>
                  <a:pt x="46569" y="1417"/>
                </a:lnTo>
                <a:lnTo>
                  <a:pt x="32296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55352" y="3927174"/>
            <a:ext cx="79940" cy="68943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2296" y="0"/>
                </a:moveTo>
                <a:lnTo>
                  <a:pt x="18598" y="4229"/>
                </a:lnTo>
                <a:lnTo>
                  <a:pt x="7956" y="13077"/>
                </a:lnTo>
                <a:lnTo>
                  <a:pt x="1410" y="25274"/>
                </a:lnTo>
                <a:lnTo>
                  <a:pt x="0" y="39547"/>
                </a:lnTo>
                <a:lnTo>
                  <a:pt x="4228" y="53245"/>
                </a:lnTo>
                <a:lnTo>
                  <a:pt x="13076" y="63888"/>
                </a:lnTo>
                <a:lnTo>
                  <a:pt x="25269" y="70439"/>
                </a:lnTo>
                <a:lnTo>
                  <a:pt x="39535" y="71856"/>
                </a:lnTo>
                <a:lnTo>
                  <a:pt x="53232" y="67620"/>
                </a:lnTo>
                <a:lnTo>
                  <a:pt x="63876" y="58769"/>
                </a:lnTo>
                <a:lnTo>
                  <a:pt x="70426" y="46574"/>
                </a:lnTo>
                <a:lnTo>
                  <a:pt x="71843" y="32308"/>
                </a:lnTo>
                <a:lnTo>
                  <a:pt x="67614" y="18611"/>
                </a:lnTo>
                <a:lnTo>
                  <a:pt x="58766" y="7967"/>
                </a:lnTo>
                <a:lnTo>
                  <a:pt x="46569" y="1417"/>
                </a:lnTo>
                <a:lnTo>
                  <a:pt x="32296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94862" y="3844351"/>
            <a:ext cx="868119" cy="141514"/>
          </a:xfrm>
          <a:custGeom>
            <a:avLst/>
            <a:gdLst/>
            <a:ahLst/>
            <a:cxnLst/>
            <a:rect l="l" t="t" r="r" b="b"/>
            <a:pathLst>
              <a:path w="786130" h="148589">
                <a:moveTo>
                  <a:pt x="743813" y="0"/>
                </a:moveTo>
                <a:lnTo>
                  <a:pt x="34416" y="71437"/>
                </a:lnTo>
                <a:lnTo>
                  <a:pt x="1505" y="98358"/>
                </a:lnTo>
                <a:lnTo>
                  <a:pt x="0" y="113563"/>
                </a:lnTo>
                <a:lnTo>
                  <a:pt x="4510" y="128162"/>
                </a:lnTo>
                <a:lnTo>
                  <a:pt x="13938" y="139503"/>
                </a:lnTo>
                <a:lnTo>
                  <a:pt x="26928" y="146481"/>
                </a:lnTo>
                <a:lnTo>
                  <a:pt x="42125" y="147993"/>
                </a:lnTo>
                <a:lnTo>
                  <a:pt x="751522" y="76555"/>
                </a:lnTo>
                <a:lnTo>
                  <a:pt x="766120" y="72045"/>
                </a:lnTo>
                <a:lnTo>
                  <a:pt x="777460" y="62617"/>
                </a:lnTo>
                <a:lnTo>
                  <a:pt x="784435" y="49627"/>
                </a:lnTo>
                <a:lnTo>
                  <a:pt x="785939" y="34429"/>
                </a:lnTo>
                <a:lnTo>
                  <a:pt x="781436" y="19831"/>
                </a:lnTo>
                <a:lnTo>
                  <a:pt x="772010" y="8489"/>
                </a:lnTo>
                <a:lnTo>
                  <a:pt x="759018" y="1511"/>
                </a:lnTo>
                <a:lnTo>
                  <a:pt x="7438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88" name="Immagine 8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07"/>
            <a:ext cx="9182566" cy="6858000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307047" y="4674251"/>
            <a:ext cx="236313" cy="154214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11487" y="5403217"/>
            <a:ext cx="236313" cy="154214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5371" y="6036018"/>
            <a:ext cx="236313" cy="154214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733940" y="4846998"/>
            <a:ext cx="240520" cy="140305"/>
          </a:xfrm>
          <a:custGeom>
            <a:avLst/>
            <a:gdLst/>
            <a:ahLst/>
            <a:cxnLst/>
            <a:rect l="l" t="t" r="r" b="b"/>
            <a:pathLst>
              <a:path w="217805" h="147320">
                <a:moveTo>
                  <a:pt x="25965" y="0"/>
                </a:moveTo>
                <a:lnTo>
                  <a:pt x="22188" y="5925"/>
                </a:lnTo>
                <a:lnTo>
                  <a:pt x="19077" y="20134"/>
                </a:lnTo>
                <a:lnTo>
                  <a:pt x="5958" y="88244"/>
                </a:lnTo>
                <a:lnTo>
                  <a:pt x="0" y="124195"/>
                </a:lnTo>
                <a:lnTo>
                  <a:pt x="3343" y="142011"/>
                </a:lnTo>
                <a:lnTo>
                  <a:pt x="20787" y="146942"/>
                </a:lnTo>
                <a:lnTo>
                  <a:pt x="57126" y="144238"/>
                </a:lnTo>
                <a:lnTo>
                  <a:pt x="168162" y="133062"/>
                </a:lnTo>
                <a:lnTo>
                  <a:pt x="204582" y="128764"/>
                </a:lnTo>
                <a:lnTo>
                  <a:pt x="217724" y="123059"/>
                </a:lnTo>
                <a:lnTo>
                  <a:pt x="208492" y="112104"/>
                </a:lnTo>
                <a:lnTo>
                  <a:pt x="177789" y="92054"/>
                </a:lnTo>
                <a:lnTo>
                  <a:pt x="45379" y="8716"/>
                </a:lnTo>
                <a:lnTo>
                  <a:pt x="32873" y="1287"/>
                </a:lnTo>
                <a:lnTo>
                  <a:pt x="25965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985">
            <a:off x="1123567" y="3805611"/>
            <a:ext cx="867768" cy="12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Casella di testo 1"/>
          <p:cNvSpPr txBox="1"/>
          <p:nvPr/>
        </p:nvSpPr>
        <p:spPr>
          <a:xfrm rot="16200000">
            <a:off x="-2923423" y="3112898"/>
            <a:ext cx="6858004" cy="63221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34925" algn="ctr">
              <a:lnSpc>
                <a:spcPct val="115000"/>
              </a:lnSpc>
            </a:pPr>
            <a:r>
              <a:rPr lang="it-IT" sz="4000" b="1" dirty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Eras Bold ITC"/>
                <a:ea typeface="Calibri"/>
                <a:cs typeface="Times New Roman"/>
              </a:rPr>
              <a:t>DOVE </a:t>
            </a:r>
            <a:r>
              <a:rPr lang="it-IT" sz="4000" b="1" dirty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Eras Bold ITC"/>
                <a:ea typeface="Calibri"/>
                <a:cs typeface="Times New Roman"/>
              </a:rPr>
              <a:t>ABITA IL CUORE</a:t>
            </a:r>
            <a:endParaRPr lang="it-IT" sz="4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1682297" y="189587"/>
            <a:ext cx="7507283" cy="556929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t-IT" b="1" kern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795143" y="189587"/>
            <a:ext cx="702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prstClr val="white"/>
                </a:solidFill>
                <a:latin typeface="Sansation" panose="02000000000000000000" pitchFamily="2" charset="0"/>
              </a:rPr>
              <a:t>III Settimana </a:t>
            </a:r>
            <a:r>
              <a:rPr lang="it-IT" sz="3600" dirty="0">
                <a:solidFill>
                  <a:prstClr val="white"/>
                </a:solidFill>
                <a:latin typeface="Sansation" panose="02000000000000000000" pitchFamily="2" charset="0"/>
              </a:rPr>
              <a:t>- PASSIONE</a:t>
            </a:r>
            <a:endParaRPr lang="it-IT" sz="3600" dirty="0">
              <a:solidFill>
                <a:prstClr val="white"/>
              </a:solidFill>
              <a:latin typeface="Sansation" panose="02000000000000000000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43857" y="822009"/>
            <a:ext cx="7931850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Eras Demi ITC" panose="020B0805030504020804" pitchFamily="34" charset="0"/>
              </a:rPr>
              <a:t>Beato Piergiorgio </a:t>
            </a:r>
            <a:r>
              <a:rPr lang="it-IT" b="1" dirty="0" err="1">
                <a:solidFill>
                  <a:srgbClr val="FF0000"/>
                </a:solidFill>
                <a:latin typeface="Eras Demi ITC" panose="020B0805030504020804" pitchFamily="34" charset="0"/>
              </a:rPr>
              <a:t>Frassati</a:t>
            </a:r>
            <a:r>
              <a:rPr lang="it-IT" b="1" dirty="0">
                <a:solidFill>
                  <a:srgbClr val="FF0000"/>
                </a:solidFill>
                <a:latin typeface="Eras Demi ITC" panose="020B0805030504020804" pitchFamily="34" charset="0"/>
              </a:rPr>
              <a:t> : </a:t>
            </a:r>
            <a:r>
              <a:rPr lang="it-IT" b="1" dirty="0">
                <a:solidFill>
                  <a:srgbClr val="FF0000"/>
                </a:solidFill>
                <a:latin typeface="Eras Demi ITC" panose="020B0805030504020804" pitchFamily="34" charset="0"/>
              </a:rPr>
              <a:t>PASSIONE </a:t>
            </a:r>
            <a:r>
              <a:rPr lang="it-IT" b="1" dirty="0">
                <a:solidFill>
                  <a:srgbClr val="FF0000"/>
                </a:solidFill>
                <a:latin typeface="Eras Demi ITC" panose="020B0805030504020804" pitchFamily="34" charset="0"/>
              </a:rPr>
              <a:t>PER LA VITA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Un santo giovane, appassionato della vita,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desideroso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di trasmettere a tutti la sua gioia: </a:t>
            </a:r>
            <a:endParaRPr lang="it-IT" sz="1200" dirty="0">
              <a:solidFill>
                <a:srgbClr val="FF000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questa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è la “carta d’identità”  di Pier Giorgio </a:t>
            </a:r>
            <a:r>
              <a:rPr lang="it-IT" sz="1200" dirty="0" err="1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Frassati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vissuto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tra il 1901 e il 1925, </a:t>
            </a:r>
            <a:endParaRPr lang="it-IT" sz="1200" dirty="0">
              <a:solidFill>
                <a:srgbClr val="FF000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e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ancor oggi in grado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di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trasmettere la bellezza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di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chi ha incontrato nella sua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vita: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l’Amico Gesù. </a:t>
            </a:r>
            <a:endParaRPr lang="it-IT" sz="1200" dirty="0">
              <a:solidFill>
                <a:srgbClr val="FF000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Una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amicizia, quella con Gesù,  tanto desiderata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e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trovata nelle vicende </a:t>
            </a:r>
            <a:endParaRPr lang="it-IT" sz="1200" dirty="0">
              <a:solidFill>
                <a:srgbClr val="FF000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normali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e quotidiane,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nei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pochi e intensissimi anni della sua esistenza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raccontata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alle tante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persone che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lo hanno conosciuto,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con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l’entusiasmo </a:t>
            </a:r>
            <a:endParaRPr lang="it-IT" sz="1200" dirty="0">
              <a:solidFill>
                <a:srgbClr val="FF000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dei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gesti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e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il sorriso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del 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suo volto,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più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che con le parole.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Pier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Giorgio, </a:t>
            </a:r>
            <a:endParaRPr lang="it-IT" sz="1200" dirty="0">
              <a:solidFill>
                <a:srgbClr val="FF000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proclamato Beato da S.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Giovanni Paolo II,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studente e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amante della montagna, </a:t>
            </a:r>
            <a:endParaRPr lang="it-IT" sz="1200" dirty="0">
              <a:solidFill>
                <a:srgbClr val="FF000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è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stato un giovane impegnato in molte associazioni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del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suo tempo.  </a:t>
            </a:r>
            <a:endParaRPr lang="it-IT" sz="1200" dirty="0">
              <a:solidFill>
                <a:srgbClr val="FF000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Ha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“messo in moto” tutte le sue energie,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scoprendo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nel volto dei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poveri,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a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cui spesso portava cibo e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vestiti, l’Amico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Gesù che, </a:t>
            </a:r>
            <a:endParaRPr lang="it-IT" sz="1200" dirty="0">
              <a:solidFill>
                <a:srgbClr val="FF0000"/>
              </a:solidFill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come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alla samaritana al pozzo,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chiedeva </a:t>
            </a:r>
            <a:r>
              <a:rPr lang="it-IT" sz="1200" dirty="0">
                <a:solidFill>
                  <a:srgbClr val="FF0000"/>
                </a:solidFill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da bere.</a:t>
            </a:r>
          </a:p>
        </p:txBody>
      </p:sp>
      <p:pic>
        <p:nvPicPr>
          <p:cNvPr id="3075" name="Picture 3" descr="\\192.168.100.199\studiosuore\PASTORALE IMA\Dove Abiti\5 - QUARESIMA-CARNEVALE\Disegni e Immagini\5y7eM4aR_400x400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22" y="1468833"/>
            <a:ext cx="2118480" cy="197667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 flipH="1">
            <a:off x="1075698" y="3546173"/>
            <a:ext cx="2416180" cy="3028623"/>
          </a:xfrm>
          <a:prstGeom prst="flowChartPunchedCard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0385" indent="-540385" algn="r">
              <a:tabLst>
                <a:tab pos="540385" algn="l"/>
              </a:tabLst>
            </a:pPr>
            <a:endParaRPr lang="it-IT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97677" y="3584561"/>
            <a:ext cx="23942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385" indent="-540385">
              <a:tabLst>
                <a:tab pos="540385" algn="l"/>
              </a:tabLst>
            </a:pPr>
            <a:r>
              <a:rPr lang="it-IT" sz="1400" dirty="0">
                <a:solidFill>
                  <a:srgbClr val="7030A0"/>
                </a:solidFill>
                <a:latin typeface="Eras Bold ITC"/>
                <a:ea typeface="Calibri"/>
                <a:cs typeface="Arial"/>
              </a:rPr>
              <a:t> Post-it …</a:t>
            </a:r>
            <a:endParaRPr lang="it-IT" sz="14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540385" indent="-540385">
              <a:tabLst>
                <a:tab pos="540385" algn="l"/>
              </a:tabLst>
            </a:pPr>
            <a:r>
              <a:rPr lang="it-IT" sz="1400" dirty="0">
                <a:solidFill>
                  <a:srgbClr val="7030A0"/>
                </a:solidFill>
                <a:latin typeface="Eras Bold ITC"/>
                <a:ea typeface="Calibri"/>
                <a:cs typeface="Arial"/>
              </a:rPr>
              <a:t> Per </a:t>
            </a:r>
            <a:r>
              <a:rPr lang="it-IT" sz="1400" dirty="0">
                <a:solidFill>
                  <a:srgbClr val="7030A0"/>
                </a:solidFill>
                <a:latin typeface="Eras Bold ITC"/>
                <a:ea typeface="Calibri"/>
                <a:cs typeface="Arial"/>
              </a:rPr>
              <a:t>andare </a:t>
            </a:r>
            <a:r>
              <a:rPr lang="it-IT" sz="1400" dirty="0" smtClean="0">
                <a:solidFill>
                  <a:srgbClr val="7030A0"/>
                </a:solidFill>
                <a:latin typeface="Eras Bold ITC"/>
                <a:ea typeface="Calibri"/>
                <a:cs typeface="Arial"/>
              </a:rPr>
              <a:t>in </a:t>
            </a:r>
            <a:r>
              <a:rPr lang="it-IT" sz="1400" dirty="0">
                <a:solidFill>
                  <a:srgbClr val="7030A0"/>
                </a:solidFill>
                <a:latin typeface="Eras Bold ITC"/>
                <a:ea typeface="Calibri"/>
                <a:cs typeface="Arial"/>
              </a:rPr>
              <a:t>profondità</a:t>
            </a:r>
          </a:p>
          <a:p>
            <a:pPr algn="ctr"/>
            <a:r>
              <a:rPr lang="it-IT" sz="400" dirty="0">
                <a:solidFill>
                  <a:prstClr val="black"/>
                </a:solidFill>
              </a:rPr>
              <a:t> </a:t>
            </a:r>
            <a:endParaRPr lang="it-IT" sz="400" dirty="0">
              <a:solidFill>
                <a:prstClr val="black"/>
              </a:solidFill>
            </a:endParaRPr>
          </a:p>
          <a:p>
            <a:pPr algn="ctr"/>
            <a:r>
              <a:rPr lang="it-IT" sz="1000" b="1" dirty="0">
                <a:solidFill>
                  <a:prstClr val="black"/>
                </a:solidFill>
                <a:latin typeface="Eras Demi ITC" panose="020B0805030504020804" pitchFamily="34" charset="0"/>
              </a:rPr>
              <a:t> 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Quando t'imbatti </a:t>
            </a:r>
          </a:p>
          <a:p>
            <a:pPr algn="ctr"/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in 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una cosa 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bella,  la 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racconti.</a:t>
            </a:r>
          </a:p>
          <a:p>
            <a:pPr algn="ctr"/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E quando t'imbatti </a:t>
            </a:r>
            <a:endParaRPr lang="it-IT" sz="1000" dirty="0">
              <a:solidFill>
                <a:srgbClr val="7030A0"/>
              </a:solidFill>
              <a:latin typeface="Eras Demi ITC" panose="020B0805030504020804" pitchFamily="34" charset="0"/>
            </a:endParaRPr>
          </a:p>
          <a:p>
            <a:pPr algn="ctr"/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in 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una cosa vera,  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la 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dici.</a:t>
            </a:r>
          </a:p>
          <a:p>
            <a:pPr algn="ctr"/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E se hai capito </a:t>
            </a:r>
            <a:r>
              <a:rPr lang="it-IT" sz="1000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 che 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la storia di 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Gesù </a:t>
            </a:r>
          </a:p>
          <a:p>
            <a:pPr algn="ctr"/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ha 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illuminato </a:t>
            </a:r>
            <a:r>
              <a:rPr lang="it-IT" sz="1000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il 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cammino del mondo</a:t>
            </a:r>
          </a:p>
          <a:p>
            <a:pPr algn="ctr"/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e 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dell'uomo dandogli senso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,</a:t>
            </a:r>
          </a:p>
          <a:p>
            <a:pPr algn="ctr"/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allora 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lo racconti. </a:t>
            </a:r>
            <a:endParaRPr lang="it-IT" sz="1000" dirty="0">
              <a:solidFill>
                <a:srgbClr val="7030A0"/>
              </a:solidFill>
              <a:latin typeface="Eras Demi ITC" panose="020B0805030504020804" pitchFamily="34" charset="0"/>
            </a:endParaRPr>
          </a:p>
          <a:p>
            <a:pPr algn="ctr"/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Non 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puoi farne a meno.</a:t>
            </a:r>
          </a:p>
          <a:p>
            <a:pPr algn="ctr"/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E se l'incontro con Gesù </a:t>
            </a:r>
            <a:endParaRPr lang="it-IT" sz="1000" dirty="0">
              <a:solidFill>
                <a:srgbClr val="7030A0"/>
              </a:solidFill>
              <a:latin typeface="Eras Demi ITC" panose="020B0805030504020804" pitchFamily="34" charset="0"/>
            </a:endParaRPr>
          </a:p>
          <a:p>
            <a:pPr algn="ctr"/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ha cambiato la 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tua esistenza </a:t>
            </a:r>
            <a:endParaRPr lang="it-IT" sz="1000" dirty="0">
              <a:solidFill>
                <a:srgbClr val="7030A0"/>
              </a:solidFill>
              <a:latin typeface="Eras Demi ITC" panose="020B0805030504020804" pitchFamily="34" charset="0"/>
            </a:endParaRPr>
          </a:p>
          <a:p>
            <a:pPr algn="ctr"/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dandole 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forza, </a:t>
            </a:r>
            <a:r>
              <a:rPr lang="it-IT" sz="1000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 direzione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, senso, </a:t>
            </a:r>
            <a:endParaRPr lang="it-IT" sz="1000" dirty="0">
              <a:solidFill>
                <a:srgbClr val="7030A0"/>
              </a:solidFill>
              <a:latin typeface="Eras Demi ITC" panose="020B0805030504020804" pitchFamily="34" charset="0"/>
            </a:endParaRPr>
          </a:p>
          <a:p>
            <a:pPr algn="ctr"/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allora 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inviti gli amici </a:t>
            </a:r>
            <a:endParaRPr lang="it-IT" sz="1000" dirty="0">
              <a:solidFill>
                <a:srgbClr val="7030A0"/>
              </a:solidFill>
              <a:latin typeface="Eras Demi ITC" panose="020B0805030504020804" pitchFamily="34" charset="0"/>
            </a:endParaRPr>
          </a:p>
          <a:p>
            <a:pPr algn="ctr"/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a 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condividerla</a:t>
            </a:r>
            <a:r>
              <a:rPr lang="it-IT" sz="1000" dirty="0">
                <a:solidFill>
                  <a:srgbClr val="7030A0"/>
                </a:solidFill>
                <a:latin typeface="Eras Demi ITC" panose="020B0805030504020804" pitchFamily="34" charset="0"/>
              </a:rPr>
              <a:t>.</a:t>
            </a:r>
            <a:endParaRPr lang="it-IT" sz="1000" dirty="0">
              <a:solidFill>
                <a:srgbClr val="7030A0"/>
              </a:solidFill>
              <a:latin typeface="Eras Demi ITC" panose="020B0805030504020804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" y="4684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848">
            <a:off x="7960896" y="3585000"/>
            <a:ext cx="1019084" cy="100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12982"/>
            <a:ext cx="5493304" cy="266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4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577</Words>
  <Application>Microsoft Office PowerPoint</Application>
  <PresentationFormat>Presentazione su schermo (4:3)</PresentationFormat>
  <Paragraphs>98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Office Theme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comunità</dc:creator>
  <cp:lastModifiedBy>comunità</cp:lastModifiedBy>
  <cp:revision>2</cp:revision>
  <dcterms:created xsi:type="dcterms:W3CDTF">2017-03-14T14:33:20Z</dcterms:created>
  <dcterms:modified xsi:type="dcterms:W3CDTF">2017-03-14T14:37:40Z</dcterms:modified>
</cp:coreProperties>
</file>