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58" r:id="rId4"/>
    <p:sldId id="278" r:id="rId5"/>
    <p:sldId id="277" r:id="rId6"/>
  </p:sldIdLst>
  <p:sldSz cx="8280400" cy="7200900"/>
  <p:notesSz cx="8280400" cy="7200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00"/>
    <a:srgbClr val="FFFFCC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06" autoAdjust="0"/>
  </p:normalViewPr>
  <p:slideViewPr>
    <p:cSldViewPr>
      <p:cViewPr>
        <p:scale>
          <a:sx n="100" d="100"/>
          <a:sy n="100" d="100"/>
        </p:scale>
        <p:origin x="-624" y="-9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0515" y="2232279"/>
            <a:ext cx="3519170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21030" y="4032504"/>
            <a:ext cx="2898140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139996" cy="7199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764705"/>
            <a:ext cx="4097604" cy="5069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54851" y="1374089"/>
            <a:ext cx="3685540" cy="5340350"/>
          </a:xfrm>
          <a:custGeom>
            <a:avLst/>
            <a:gdLst/>
            <a:ahLst/>
            <a:cxnLst/>
            <a:rect l="l" t="t" r="r" b="b"/>
            <a:pathLst>
              <a:path w="3685540" h="5340350">
                <a:moveTo>
                  <a:pt x="0" y="5340096"/>
                </a:moveTo>
                <a:lnTo>
                  <a:pt x="0" y="0"/>
                </a:lnTo>
                <a:lnTo>
                  <a:pt x="3685145" y="0"/>
                </a:lnTo>
                <a:lnTo>
                  <a:pt x="3685145" y="5340096"/>
                </a:lnTo>
                <a:lnTo>
                  <a:pt x="0" y="5340096"/>
                </a:lnTo>
                <a:close/>
              </a:path>
            </a:pathLst>
          </a:custGeom>
          <a:solidFill>
            <a:srgbClr val="009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02336" y="1484998"/>
            <a:ext cx="3537660" cy="49814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7010" y="1656207"/>
            <a:ext cx="18009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132203" y="1656207"/>
            <a:ext cx="1800987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625062" y="135454"/>
            <a:ext cx="11390325" cy="758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010" y="1656207"/>
            <a:ext cx="3726180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07668" y="6696837"/>
            <a:ext cx="1324864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07010" y="6696837"/>
            <a:ext cx="952246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012485" y="6813022"/>
            <a:ext cx="115569" cy="13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543393" y="4237480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55079" y="0"/>
                </a:moveTo>
                <a:lnTo>
                  <a:pt x="31727" y="7213"/>
                </a:lnTo>
                <a:lnTo>
                  <a:pt x="13581" y="22299"/>
                </a:lnTo>
                <a:lnTo>
                  <a:pt x="2414" y="43089"/>
                </a:lnTo>
                <a:lnTo>
                  <a:pt x="0" y="67411"/>
                </a:lnTo>
                <a:lnTo>
                  <a:pt x="7218" y="90764"/>
                </a:lnTo>
                <a:lnTo>
                  <a:pt x="22304" y="108910"/>
                </a:lnTo>
                <a:lnTo>
                  <a:pt x="43091" y="120077"/>
                </a:lnTo>
                <a:lnTo>
                  <a:pt x="67411" y="122491"/>
                </a:lnTo>
                <a:lnTo>
                  <a:pt x="90769" y="115278"/>
                </a:lnTo>
                <a:lnTo>
                  <a:pt x="108915" y="100191"/>
                </a:lnTo>
                <a:lnTo>
                  <a:pt x="120078" y="79402"/>
                </a:lnTo>
                <a:lnTo>
                  <a:pt x="122491" y="55079"/>
                </a:lnTo>
                <a:lnTo>
                  <a:pt x="115278" y="31727"/>
                </a:lnTo>
                <a:lnTo>
                  <a:pt x="100191" y="13581"/>
                </a:lnTo>
                <a:lnTo>
                  <a:pt x="79402" y="2414"/>
                </a:lnTo>
                <a:lnTo>
                  <a:pt x="55079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04140" y="4060183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5" h="122554">
                <a:moveTo>
                  <a:pt x="55067" y="0"/>
                </a:moveTo>
                <a:lnTo>
                  <a:pt x="31714" y="7213"/>
                </a:lnTo>
                <a:lnTo>
                  <a:pt x="13569" y="22299"/>
                </a:lnTo>
                <a:lnTo>
                  <a:pt x="2407" y="43089"/>
                </a:lnTo>
                <a:lnTo>
                  <a:pt x="0" y="67411"/>
                </a:lnTo>
                <a:lnTo>
                  <a:pt x="7211" y="90764"/>
                </a:lnTo>
                <a:lnTo>
                  <a:pt x="22293" y="108910"/>
                </a:lnTo>
                <a:lnTo>
                  <a:pt x="43078" y="120077"/>
                </a:lnTo>
                <a:lnTo>
                  <a:pt x="67398" y="122491"/>
                </a:lnTo>
                <a:lnTo>
                  <a:pt x="90756" y="115278"/>
                </a:lnTo>
                <a:lnTo>
                  <a:pt x="108902" y="100191"/>
                </a:lnTo>
                <a:lnTo>
                  <a:pt x="120066" y="79402"/>
                </a:lnTo>
                <a:lnTo>
                  <a:pt x="122478" y="55079"/>
                </a:lnTo>
                <a:lnTo>
                  <a:pt x="115265" y="31727"/>
                </a:lnTo>
                <a:lnTo>
                  <a:pt x="100179" y="13581"/>
                </a:lnTo>
                <a:lnTo>
                  <a:pt x="79389" y="2414"/>
                </a:lnTo>
                <a:lnTo>
                  <a:pt x="5506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99795" y="410863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34"/>
                </a:lnTo>
                <a:lnTo>
                  <a:pt x="7956" y="13082"/>
                </a:lnTo>
                <a:lnTo>
                  <a:pt x="1410" y="25276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51791" y="412353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29"/>
                </a:lnTo>
                <a:lnTo>
                  <a:pt x="7956" y="13077"/>
                </a:lnTo>
                <a:lnTo>
                  <a:pt x="1410" y="25274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82014" y="4036568"/>
            <a:ext cx="786130" cy="148590"/>
          </a:xfrm>
          <a:custGeom>
            <a:avLst/>
            <a:gdLst/>
            <a:ahLst/>
            <a:cxnLst/>
            <a:rect l="l" t="t" r="r" b="b"/>
            <a:pathLst>
              <a:path w="786130" h="148589">
                <a:moveTo>
                  <a:pt x="743813" y="0"/>
                </a:moveTo>
                <a:lnTo>
                  <a:pt x="34416" y="71437"/>
                </a:lnTo>
                <a:lnTo>
                  <a:pt x="1505" y="98358"/>
                </a:lnTo>
                <a:lnTo>
                  <a:pt x="0" y="113563"/>
                </a:lnTo>
                <a:lnTo>
                  <a:pt x="4510" y="128162"/>
                </a:lnTo>
                <a:lnTo>
                  <a:pt x="13938" y="139503"/>
                </a:lnTo>
                <a:lnTo>
                  <a:pt x="26928" y="146481"/>
                </a:lnTo>
                <a:lnTo>
                  <a:pt x="42125" y="147993"/>
                </a:lnTo>
                <a:lnTo>
                  <a:pt x="751522" y="76555"/>
                </a:lnTo>
                <a:lnTo>
                  <a:pt x="766120" y="72045"/>
                </a:lnTo>
                <a:lnTo>
                  <a:pt x="777460" y="62617"/>
                </a:lnTo>
                <a:lnTo>
                  <a:pt x="784435" y="49627"/>
                </a:lnTo>
                <a:lnTo>
                  <a:pt x="785939" y="34429"/>
                </a:lnTo>
                <a:lnTo>
                  <a:pt x="781436" y="19831"/>
                </a:lnTo>
                <a:lnTo>
                  <a:pt x="772010" y="8489"/>
                </a:lnTo>
                <a:lnTo>
                  <a:pt x="759018" y="1511"/>
                </a:lnTo>
                <a:lnTo>
                  <a:pt x="74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88" name="Immagine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5324" cy="72009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278046" y="4907963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178" y="5673376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0084" y="6337817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75735" y="5089347"/>
            <a:ext cx="217804" cy="147320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985">
            <a:off x="1017452" y="3995890"/>
            <a:ext cx="785812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Immagine 42" descr="C:\Users\comunità\Desktop\Quaresia cuore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6" b="89956" l="3600" r="98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710">
            <a:off x="5128425" y="1045495"/>
            <a:ext cx="2739209" cy="253462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Casella di testo 1"/>
          <p:cNvSpPr txBox="1"/>
          <p:nvPr/>
        </p:nvSpPr>
        <p:spPr>
          <a:xfrm rot="16200000">
            <a:off x="-3030277" y="3201855"/>
            <a:ext cx="7200904" cy="7971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4925" algn="ctr">
              <a:lnSpc>
                <a:spcPct val="115000"/>
              </a:lnSpc>
            </a:pPr>
            <a:r>
              <a:rPr lang="it-IT" sz="4000" b="1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DOVE </a:t>
            </a: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ABITA IL CUORE</a:t>
            </a:r>
            <a:endParaRPr lang="it-IT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1523412" y="199065"/>
            <a:ext cx="6798262" cy="584775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it-IT" b="1" kern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808489" y="199065"/>
            <a:ext cx="636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white"/>
                </a:solidFill>
                <a:latin typeface="Sansation" panose="02000000000000000000" pitchFamily="2" charset="0"/>
              </a:rPr>
              <a:t>QUARESIMA 2017</a:t>
            </a:r>
            <a:endParaRPr lang="it-IT" sz="3600" dirty="0">
              <a:solidFill>
                <a:prstClr val="white"/>
              </a:solidFill>
              <a:latin typeface="Sansation" panose="0200000000000000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416708" y="3015137"/>
            <a:ext cx="41402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Purificare </a:t>
            </a:r>
          </a:p>
          <a:p>
            <a:r>
              <a:rPr lang="it-IT" sz="4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il proprio cuore </a:t>
            </a:r>
          </a:p>
          <a:p>
            <a:r>
              <a:rPr lang="it-IT" sz="4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 sperimentare </a:t>
            </a:r>
          </a:p>
          <a:p>
            <a:r>
              <a:rPr lang="it-IT" sz="4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gioia </a:t>
            </a:r>
          </a:p>
          <a:p>
            <a:r>
              <a:rPr lang="it-IT" sz="4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 convertirsi </a:t>
            </a:r>
          </a:p>
          <a:p>
            <a:r>
              <a:rPr lang="it-IT" sz="4000" b="1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all’Amore.</a:t>
            </a:r>
            <a:endParaRPr lang="it-IT" sz="4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1" y="5236668"/>
            <a:ext cx="2069412" cy="183278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207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543393" y="4237480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55079" y="0"/>
                </a:moveTo>
                <a:lnTo>
                  <a:pt x="31727" y="7213"/>
                </a:lnTo>
                <a:lnTo>
                  <a:pt x="13581" y="22299"/>
                </a:lnTo>
                <a:lnTo>
                  <a:pt x="2414" y="43089"/>
                </a:lnTo>
                <a:lnTo>
                  <a:pt x="0" y="67411"/>
                </a:lnTo>
                <a:lnTo>
                  <a:pt x="7218" y="90764"/>
                </a:lnTo>
                <a:lnTo>
                  <a:pt x="22304" y="108910"/>
                </a:lnTo>
                <a:lnTo>
                  <a:pt x="43091" y="120077"/>
                </a:lnTo>
                <a:lnTo>
                  <a:pt x="67411" y="122491"/>
                </a:lnTo>
                <a:lnTo>
                  <a:pt x="90769" y="115278"/>
                </a:lnTo>
                <a:lnTo>
                  <a:pt x="108915" y="100191"/>
                </a:lnTo>
                <a:lnTo>
                  <a:pt x="120078" y="79402"/>
                </a:lnTo>
                <a:lnTo>
                  <a:pt x="122491" y="55079"/>
                </a:lnTo>
                <a:lnTo>
                  <a:pt x="115278" y="31727"/>
                </a:lnTo>
                <a:lnTo>
                  <a:pt x="100191" y="13581"/>
                </a:lnTo>
                <a:lnTo>
                  <a:pt x="79402" y="2414"/>
                </a:lnTo>
                <a:lnTo>
                  <a:pt x="55079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4140" y="4060183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5" h="122554">
                <a:moveTo>
                  <a:pt x="55067" y="0"/>
                </a:moveTo>
                <a:lnTo>
                  <a:pt x="31714" y="7213"/>
                </a:lnTo>
                <a:lnTo>
                  <a:pt x="13569" y="22299"/>
                </a:lnTo>
                <a:lnTo>
                  <a:pt x="2407" y="43089"/>
                </a:lnTo>
                <a:lnTo>
                  <a:pt x="0" y="67411"/>
                </a:lnTo>
                <a:lnTo>
                  <a:pt x="7211" y="90764"/>
                </a:lnTo>
                <a:lnTo>
                  <a:pt x="22293" y="108910"/>
                </a:lnTo>
                <a:lnTo>
                  <a:pt x="43078" y="120077"/>
                </a:lnTo>
                <a:lnTo>
                  <a:pt x="67398" y="122491"/>
                </a:lnTo>
                <a:lnTo>
                  <a:pt x="90756" y="115278"/>
                </a:lnTo>
                <a:lnTo>
                  <a:pt x="108902" y="100191"/>
                </a:lnTo>
                <a:lnTo>
                  <a:pt x="120066" y="79402"/>
                </a:lnTo>
                <a:lnTo>
                  <a:pt x="122478" y="55079"/>
                </a:lnTo>
                <a:lnTo>
                  <a:pt x="115265" y="31727"/>
                </a:lnTo>
                <a:lnTo>
                  <a:pt x="100179" y="13581"/>
                </a:lnTo>
                <a:lnTo>
                  <a:pt x="79389" y="2414"/>
                </a:lnTo>
                <a:lnTo>
                  <a:pt x="5506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9795" y="410863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34"/>
                </a:lnTo>
                <a:lnTo>
                  <a:pt x="7956" y="13082"/>
                </a:lnTo>
                <a:lnTo>
                  <a:pt x="1410" y="25276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1791" y="412353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29"/>
                </a:lnTo>
                <a:lnTo>
                  <a:pt x="7956" y="13077"/>
                </a:lnTo>
                <a:lnTo>
                  <a:pt x="1410" y="25274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2014" y="4036568"/>
            <a:ext cx="786130" cy="148590"/>
          </a:xfrm>
          <a:custGeom>
            <a:avLst/>
            <a:gdLst/>
            <a:ahLst/>
            <a:cxnLst/>
            <a:rect l="l" t="t" r="r" b="b"/>
            <a:pathLst>
              <a:path w="786130" h="148589">
                <a:moveTo>
                  <a:pt x="743813" y="0"/>
                </a:moveTo>
                <a:lnTo>
                  <a:pt x="34416" y="71437"/>
                </a:lnTo>
                <a:lnTo>
                  <a:pt x="1505" y="98358"/>
                </a:lnTo>
                <a:lnTo>
                  <a:pt x="0" y="113563"/>
                </a:lnTo>
                <a:lnTo>
                  <a:pt x="4510" y="128162"/>
                </a:lnTo>
                <a:lnTo>
                  <a:pt x="13938" y="139503"/>
                </a:lnTo>
                <a:lnTo>
                  <a:pt x="26928" y="146481"/>
                </a:lnTo>
                <a:lnTo>
                  <a:pt x="42125" y="147993"/>
                </a:lnTo>
                <a:lnTo>
                  <a:pt x="751522" y="76555"/>
                </a:lnTo>
                <a:lnTo>
                  <a:pt x="766120" y="72045"/>
                </a:lnTo>
                <a:lnTo>
                  <a:pt x="777460" y="62617"/>
                </a:lnTo>
                <a:lnTo>
                  <a:pt x="784435" y="49627"/>
                </a:lnTo>
                <a:lnTo>
                  <a:pt x="785939" y="34429"/>
                </a:lnTo>
                <a:lnTo>
                  <a:pt x="781436" y="19831"/>
                </a:lnTo>
                <a:lnTo>
                  <a:pt x="772010" y="8489"/>
                </a:lnTo>
                <a:lnTo>
                  <a:pt x="759018" y="1511"/>
                </a:lnTo>
                <a:lnTo>
                  <a:pt x="74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Immagine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8315324" cy="72009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278046" y="4907963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3178" y="5673376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0084" y="6337817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75735" y="5089347"/>
            <a:ext cx="217804" cy="147320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985">
            <a:off x="1017452" y="3995890"/>
            <a:ext cx="785812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asella di testo 1"/>
          <p:cNvSpPr txBox="1"/>
          <p:nvPr/>
        </p:nvSpPr>
        <p:spPr>
          <a:xfrm rot="16200000">
            <a:off x="-3030277" y="3201855"/>
            <a:ext cx="7200904" cy="7971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4925" algn="ctr">
              <a:lnSpc>
                <a:spcPct val="115000"/>
              </a:lnSpc>
            </a:pPr>
            <a:r>
              <a:rPr lang="it-IT" sz="4000" b="1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DOVE </a:t>
            </a: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ABITA IL CUORE</a:t>
            </a:r>
            <a:endParaRPr lang="it-IT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1523412" y="199065"/>
            <a:ext cx="6798262" cy="584775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625601" y="199065"/>
            <a:ext cx="654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solidFill>
                  <a:prstClr val="white"/>
                </a:solidFill>
                <a:latin typeface="Sansation" panose="02000000000000000000" pitchFamily="2" charset="0"/>
              </a:rPr>
              <a:t>1^ Settimana</a:t>
            </a:r>
            <a:r>
              <a:rPr lang="it-IT" sz="3600" dirty="0" smtClean="0">
                <a:solidFill>
                  <a:prstClr val="white"/>
                </a:solidFill>
                <a:latin typeface="Sansation" panose="02000000000000000000" pitchFamily="2" charset="0"/>
              </a:rPr>
              <a:t> - </a:t>
            </a:r>
            <a:r>
              <a:rPr lang="it-IT" sz="3000" dirty="0" smtClean="0">
                <a:solidFill>
                  <a:prstClr val="white"/>
                </a:solidFill>
                <a:latin typeface="Sansation" panose="02000000000000000000" pitchFamily="2" charset="0"/>
              </a:rPr>
              <a:t>CONVERSIONE</a:t>
            </a:r>
            <a:endParaRPr lang="it-IT" sz="3000" dirty="0">
              <a:solidFill>
                <a:prstClr val="white"/>
              </a:solidFill>
              <a:latin typeface="Sansation" panose="02000000000000000000" pitchFamily="2" charset="0"/>
            </a:endParaRPr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139140" y="6337817"/>
            <a:ext cx="6851129" cy="38839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it-IT" sz="3600" b="1" kern="10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</a:rPr>
              <a:t>CONVERTIRSI x CONVERGERE</a:t>
            </a:r>
            <a:endParaRPr lang="it-IT" sz="3600" b="1" kern="10" dirty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Eras Bold ITC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609600"/>
            <a:ext cx="828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altLang="it-IT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609600"/>
            <a:ext cx="828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142315" y="1047151"/>
            <a:ext cx="6851129" cy="4909036"/>
          </a:xfrm>
          <a:prstGeom prst="rect">
            <a:avLst/>
          </a:prstGeom>
          <a:solidFill>
            <a:srgbClr val="CCFF99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it-IT" sz="500" b="1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</a:t>
            </a:r>
            <a:r>
              <a:rPr lang="it-IT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ignifica </a:t>
            </a:r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poter cambiare quando  si sbaglia strada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 che il Signore ci aiuta a capire  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strada giusta attraverso il Vangelo.</a:t>
            </a:r>
            <a:endParaRPr lang="it-IT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Perciò non voglio dimenticare che Dio è paziente</a:t>
            </a:r>
          </a:p>
          <a:p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 aspetta che mi avvicino a Lui  attraverso</a:t>
            </a:r>
          </a:p>
          <a:p>
            <a:r>
              <a:rPr lang="it-IT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preghiera e l’incontro  sincero con le persone</a:t>
            </a:r>
            <a:r>
              <a:rPr lang="it-IT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.</a:t>
            </a:r>
          </a:p>
          <a:p>
            <a:endParaRPr lang="it-IT" sz="1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r"/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Mi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impegno 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 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vincere la tentazione di percorrere  </a:t>
            </a:r>
          </a:p>
          <a:p>
            <a:pPr algn="r"/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le scorciatoie, le vie più comode, </a:t>
            </a:r>
          </a:p>
          <a:p>
            <a:pPr algn="r"/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quelle  che non portano al vero bene.</a:t>
            </a:r>
          </a:p>
          <a:p>
            <a:pPr algn="r"/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Mi impegno a portare pace, </a:t>
            </a:r>
            <a:endParaRPr lang="it-IT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r"/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comprensione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 perdono </a:t>
            </a:r>
            <a:endParaRPr lang="it-IT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r"/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casa mia  e tra i miei amici:</a:t>
            </a:r>
          </a:p>
          <a:p>
            <a:pPr algn="r"/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questo è tra </a:t>
            </a:r>
          </a:p>
          <a:p>
            <a:pPr algn="r"/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 </a:t>
            </a:r>
            <a:r>
              <a:rPr lang="it-IT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frutti più belli della conversione</a:t>
            </a:r>
            <a:r>
              <a:rPr lang="it-IT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…</a:t>
            </a:r>
          </a:p>
          <a:p>
            <a:pPr algn="r"/>
            <a:endParaRPr lang="it-IT" sz="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r"/>
            <a:r>
              <a:rPr lang="it-IT" sz="2000" b="1" i="1" dirty="0">
                <a:solidFill>
                  <a:srgbClr val="FF0000"/>
                </a:solidFill>
                <a:latin typeface="Berlin Sans FB Demi" panose="020E0802020502020306" pitchFamily="34" charset="0"/>
              </a:rPr>
              <a:t>    </a:t>
            </a:r>
            <a:r>
              <a:rPr lang="it-IT" sz="2000" b="1" i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Dunque aiutami a</a:t>
            </a:r>
            <a:endParaRPr lang="it-IT" sz="2000" b="1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r"/>
            <a:r>
              <a:rPr lang="it-IT" sz="2000" b="1" i="1" dirty="0">
                <a:solidFill>
                  <a:srgbClr val="0070C0"/>
                </a:solidFill>
                <a:latin typeface="Berlin Sans FB Demi" panose="020E0802020502020306" pitchFamily="34" charset="0"/>
              </a:rPr>
              <a:t>CONVERTIRMI x CONVERGERE verso TE </a:t>
            </a:r>
            <a:r>
              <a:rPr lang="it-IT" sz="2000" b="1" i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Gesù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12" y="3380328"/>
            <a:ext cx="3529013" cy="2374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 descr="abramo 1b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085851"/>
            <a:ext cx="1317968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543393" y="4237480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55079" y="0"/>
                </a:moveTo>
                <a:lnTo>
                  <a:pt x="31727" y="7213"/>
                </a:lnTo>
                <a:lnTo>
                  <a:pt x="13581" y="22299"/>
                </a:lnTo>
                <a:lnTo>
                  <a:pt x="2414" y="43089"/>
                </a:lnTo>
                <a:lnTo>
                  <a:pt x="0" y="67411"/>
                </a:lnTo>
                <a:lnTo>
                  <a:pt x="7218" y="90764"/>
                </a:lnTo>
                <a:lnTo>
                  <a:pt x="22304" y="108910"/>
                </a:lnTo>
                <a:lnTo>
                  <a:pt x="43091" y="120077"/>
                </a:lnTo>
                <a:lnTo>
                  <a:pt x="67411" y="122491"/>
                </a:lnTo>
                <a:lnTo>
                  <a:pt x="90769" y="115278"/>
                </a:lnTo>
                <a:lnTo>
                  <a:pt x="108915" y="100191"/>
                </a:lnTo>
                <a:lnTo>
                  <a:pt x="120078" y="79402"/>
                </a:lnTo>
                <a:lnTo>
                  <a:pt x="122491" y="55079"/>
                </a:lnTo>
                <a:lnTo>
                  <a:pt x="115278" y="31727"/>
                </a:lnTo>
                <a:lnTo>
                  <a:pt x="100191" y="13581"/>
                </a:lnTo>
                <a:lnTo>
                  <a:pt x="79402" y="2414"/>
                </a:lnTo>
                <a:lnTo>
                  <a:pt x="55079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4140" y="4060183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5" h="122554">
                <a:moveTo>
                  <a:pt x="55067" y="0"/>
                </a:moveTo>
                <a:lnTo>
                  <a:pt x="31714" y="7213"/>
                </a:lnTo>
                <a:lnTo>
                  <a:pt x="13569" y="22299"/>
                </a:lnTo>
                <a:lnTo>
                  <a:pt x="2407" y="43089"/>
                </a:lnTo>
                <a:lnTo>
                  <a:pt x="0" y="67411"/>
                </a:lnTo>
                <a:lnTo>
                  <a:pt x="7211" y="90764"/>
                </a:lnTo>
                <a:lnTo>
                  <a:pt x="22293" y="108910"/>
                </a:lnTo>
                <a:lnTo>
                  <a:pt x="43078" y="120077"/>
                </a:lnTo>
                <a:lnTo>
                  <a:pt x="67398" y="122491"/>
                </a:lnTo>
                <a:lnTo>
                  <a:pt x="90756" y="115278"/>
                </a:lnTo>
                <a:lnTo>
                  <a:pt x="108902" y="100191"/>
                </a:lnTo>
                <a:lnTo>
                  <a:pt x="120066" y="79402"/>
                </a:lnTo>
                <a:lnTo>
                  <a:pt x="122478" y="55079"/>
                </a:lnTo>
                <a:lnTo>
                  <a:pt x="115265" y="31727"/>
                </a:lnTo>
                <a:lnTo>
                  <a:pt x="100179" y="13581"/>
                </a:lnTo>
                <a:lnTo>
                  <a:pt x="79389" y="2414"/>
                </a:lnTo>
                <a:lnTo>
                  <a:pt x="5506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99795" y="410863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34"/>
                </a:lnTo>
                <a:lnTo>
                  <a:pt x="7956" y="13082"/>
                </a:lnTo>
                <a:lnTo>
                  <a:pt x="1410" y="25276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51791" y="412353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29"/>
                </a:lnTo>
                <a:lnTo>
                  <a:pt x="7956" y="13077"/>
                </a:lnTo>
                <a:lnTo>
                  <a:pt x="1410" y="25274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2014" y="4036568"/>
            <a:ext cx="786130" cy="148590"/>
          </a:xfrm>
          <a:custGeom>
            <a:avLst/>
            <a:gdLst/>
            <a:ahLst/>
            <a:cxnLst/>
            <a:rect l="l" t="t" r="r" b="b"/>
            <a:pathLst>
              <a:path w="786130" h="148589">
                <a:moveTo>
                  <a:pt x="743813" y="0"/>
                </a:moveTo>
                <a:lnTo>
                  <a:pt x="34416" y="71437"/>
                </a:lnTo>
                <a:lnTo>
                  <a:pt x="1505" y="98358"/>
                </a:lnTo>
                <a:lnTo>
                  <a:pt x="0" y="113563"/>
                </a:lnTo>
                <a:lnTo>
                  <a:pt x="4510" y="128162"/>
                </a:lnTo>
                <a:lnTo>
                  <a:pt x="13938" y="139503"/>
                </a:lnTo>
                <a:lnTo>
                  <a:pt x="26928" y="146481"/>
                </a:lnTo>
                <a:lnTo>
                  <a:pt x="42125" y="147993"/>
                </a:lnTo>
                <a:lnTo>
                  <a:pt x="751522" y="76555"/>
                </a:lnTo>
                <a:lnTo>
                  <a:pt x="766120" y="72045"/>
                </a:lnTo>
                <a:lnTo>
                  <a:pt x="777460" y="62617"/>
                </a:lnTo>
                <a:lnTo>
                  <a:pt x="784435" y="49627"/>
                </a:lnTo>
                <a:lnTo>
                  <a:pt x="785939" y="34429"/>
                </a:lnTo>
                <a:lnTo>
                  <a:pt x="781436" y="19831"/>
                </a:lnTo>
                <a:lnTo>
                  <a:pt x="772010" y="8489"/>
                </a:lnTo>
                <a:lnTo>
                  <a:pt x="759018" y="1511"/>
                </a:lnTo>
                <a:lnTo>
                  <a:pt x="74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Immagine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" y="0"/>
            <a:ext cx="8259596" cy="7155649"/>
          </a:xfrm>
          <a:prstGeom prst="rect">
            <a:avLst/>
          </a:prstGeom>
        </p:spPr>
      </p:pic>
      <p:sp>
        <p:nvSpPr>
          <p:cNvPr id="85" name="object 9"/>
          <p:cNvSpPr/>
          <p:nvPr/>
        </p:nvSpPr>
        <p:spPr>
          <a:xfrm flipH="1">
            <a:off x="-5455" y="3894178"/>
            <a:ext cx="3124199" cy="33310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8763" y="4392611"/>
            <a:ext cx="2849961" cy="2825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234" y="4922320"/>
            <a:ext cx="2091689" cy="523240"/>
          </a:xfrm>
          <a:custGeom>
            <a:avLst/>
            <a:gdLst/>
            <a:ahLst/>
            <a:cxnLst/>
            <a:rect l="l" t="t" r="r" b="b"/>
            <a:pathLst>
              <a:path w="2091689" h="523239">
                <a:moveTo>
                  <a:pt x="2035782" y="0"/>
                </a:moveTo>
                <a:lnTo>
                  <a:pt x="60727" y="197861"/>
                </a:lnTo>
                <a:lnTo>
                  <a:pt x="5121" y="211600"/>
                </a:lnTo>
                <a:lnTo>
                  <a:pt x="0" y="231451"/>
                </a:lnTo>
                <a:lnTo>
                  <a:pt x="2751" y="268829"/>
                </a:lnTo>
                <a:lnTo>
                  <a:pt x="22220" y="462250"/>
                </a:lnTo>
                <a:lnTo>
                  <a:pt x="26980" y="499425"/>
                </a:lnTo>
                <a:lnTo>
                  <a:pt x="35959" y="517857"/>
                </a:lnTo>
                <a:lnTo>
                  <a:pt x="55810" y="522983"/>
                </a:lnTo>
                <a:lnTo>
                  <a:pt x="93188" y="520238"/>
                </a:lnTo>
                <a:lnTo>
                  <a:pt x="2030865" y="325115"/>
                </a:lnTo>
                <a:lnTo>
                  <a:pt x="2068040" y="320356"/>
                </a:lnTo>
                <a:lnTo>
                  <a:pt x="2086472" y="311377"/>
                </a:lnTo>
                <a:lnTo>
                  <a:pt x="2091598" y="291525"/>
                </a:lnTo>
                <a:lnTo>
                  <a:pt x="2088853" y="254148"/>
                </a:lnTo>
                <a:lnTo>
                  <a:pt x="2069371" y="60727"/>
                </a:lnTo>
                <a:lnTo>
                  <a:pt x="2064612" y="23552"/>
                </a:lnTo>
                <a:lnTo>
                  <a:pt x="2055633" y="5121"/>
                </a:lnTo>
                <a:lnTo>
                  <a:pt x="2035782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044" y="4541791"/>
            <a:ext cx="1906270" cy="504825"/>
          </a:xfrm>
          <a:custGeom>
            <a:avLst/>
            <a:gdLst/>
            <a:ahLst/>
            <a:cxnLst/>
            <a:rect l="l" t="t" r="r" b="b"/>
            <a:pathLst>
              <a:path w="1906270" h="504825">
                <a:moveTo>
                  <a:pt x="1850362" y="0"/>
                </a:moveTo>
                <a:lnTo>
                  <a:pt x="60727" y="179185"/>
                </a:lnTo>
                <a:lnTo>
                  <a:pt x="5121" y="192923"/>
                </a:lnTo>
                <a:lnTo>
                  <a:pt x="0" y="212775"/>
                </a:lnTo>
                <a:lnTo>
                  <a:pt x="2751" y="250153"/>
                </a:lnTo>
                <a:lnTo>
                  <a:pt x="22220" y="443574"/>
                </a:lnTo>
                <a:lnTo>
                  <a:pt x="26980" y="480749"/>
                </a:lnTo>
                <a:lnTo>
                  <a:pt x="35959" y="499181"/>
                </a:lnTo>
                <a:lnTo>
                  <a:pt x="55810" y="504306"/>
                </a:lnTo>
                <a:lnTo>
                  <a:pt x="93188" y="501562"/>
                </a:lnTo>
                <a:lnTo>
                  <a:pt x="1845445" y="325108"/>
                </a:lnTo>
                <a:lnTo>
                  <a:pt x="1882620" y="320349"/>
                </a:lnTo>
                <a:lnTo>
                  <a:pt x="1901050" y="311372"/>
                </a:lnTo>
                <a:lnTo>
                  <a:pt x="1906172" y="291524"/>
                </a:lnTo>
                <a:lnTo>
                  <a:pt x="1903421" y="254153"/>
                </a:lnTo>
                <a:lnTo>
                  <a:pt x="1883951" y="60720"/>
                </a:lnTo>
                <a:lnTo>
                  <a:pt x="1879192" y="23552"/>
                </a:lnTo>
                <a:lnTo>
                  <a:pt x="1870213" y="5124"/>
                </a:lnTo>
                <a:lnTo>
                  <a:pt x="1850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7482" y="6344342"/>
            <a:ext cx="1762125" cy="490220"/>
          </a:xfrm>
          <a:custGeom>
            <a:avLst/>
            <a:gdLst/>
            <a:ahLst/>
            <a:cxnLst/>
            <a:rect l="l" t="t" r="r" b="b"/>
            <a:pathLst>
              <a:path w="1762125" h="490220">
                <a:moveTo>
                  <a:pt x="1706247" y="0"/>
                </a:moveTo>
                <a:lnTo>
                  <a:pt x="60727" y="164676"/>
                </a:lnTo>
                <a:lnTo>
                  <a:pt x="5121" y="178414"/>
                </a:lnTo>
                <a:lnTo>
                  <a:pt x="0" y="198266"/>
                </a:lnTo>
                <a:lnTo>
                  <a:pt x="2751" y="235644"/>
                </a:lnTo>
                <a:lnTo>
                  <a:pt x="22220" y="429065"/>
                </a:lnTo>
                <a:lnTo>
                  <a:pt x="26980" y="466240"/>
                </a:lnTo>
                <a:lnTo>
                  <a:pt x="35959" y="484672"/>
                </a:lnTo>
                <a:lnTo>
                  <a:pt x="55810" y="489797"/>
                </a:lnTo>
                <a:lnTo>
                  <a:pt x="93188" y="487053"/>
                </a:lnTo>
                <a:lnTo>
                  <a:pt x="1701338" y="325115"/>
                </a:lnTo>
                <a:lnTo>
                  <a:pt x="1738506" y="320356"/>
                </a:lnTo>
                <a:lnTo>
                  <a:pt x="1756934" y="311377"/>
                </a:lnTo>
                <a:lnTo>
                  <a:pt x="1762058" y="291525"/>
                </a:lnTo>
                <a:lnTo>
                  <a:pt x="1759314" y="254148"/>
                </a:lnTo>
                <a:lnTo>
                  <a:pt x="1739832" y="60727"/>
                </a:lnTo>
                <a:lnTo>
                  <a:pt x="1735073" y="23552"/>
                </a:lnTo>
                <a:lnTo>
                  <a:pt x="1726095" y="5121"/>
                </a:lnTo>
                <a:lnTo>
                  <a:pt x="1706247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5431" y="5296831"/>
            <a:ext cx="2116455" cy="525780"/>
          </a:xfrm>
          <a:custGeom>
            <a:avLst/>
            <a:gdLst/>
            <a:ahLst/>
            <a:cxnLst/>
            <a:rect l="l" t="t" r="r" b="b"/>
            <a:pathLst>
              <a:path w="2116455" h="525779">
                <a:moveTo>
                  <a:pt x="2060381" y="0"/>
                </a:moveTo>
                <a:lnTo>
                  <a:pt x="60727" y="200330"/>
                </a:lnTo>
                <a:lnTo>
                  <a:pt x="5121" y="214078"/>
                </a:lnTo>
                <a:lnTo>
                  <a:pt x="0" y="233928"/>
                </a:lnTo>
                <a:lnTo>
                  <a:pt x="2751" y="271298"/>
                </a:lnTo>
                <a:lnTo>
                  <a:pt x="22220" y="464719"/>
                </a:lnTo>
                <a:lnTo>
                  <a:pt x="26980" y="501894"/>
                </a:lnTo>
                <a:lnTo>
                  <a:pt x="35959" y="520326"/>
                </a:lnTo>
                <a:lnTo>
                  <a:pt x="55810" y="525452"/>
                </a:lnTo>
                <a:lnTo>
                  <a:pt x="93188" y="522707"/>
                </a:lnTo>
                <a:lnTo>
                  <a:pt x="2055465" y="325121"/>
                </a:lnTo>
                <a:lnTo>
                  <a:pt x="2092640" y="320354"/>
                </a:lnTo>
                <a:lnTo>
                  <a:pt x="2111070" y="311373"/>
                </a:lnTo>
                <a:lnTo>
                  <a:pt x="2116192" y="291524"/>
                </a:lnTo>
                <a:lnTo>
                  <a:pt x="2113440" y="254153"/>
                </a:lnTo>
                <a:lnTo>
                  <a:pt x="2093971" y="60732"/>
                </a:lnTo>
                <a:lnTo>
                  <a:pt x="2089212" y="23557"/>
                </a:lnTo>
                <a:lnTo>
                  <a:pt x="2080233" y="5125"/>
                </a:lnTo>
                <a:lnTo>
                  <a:pt x="20603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3178" y="5692619"/>
            <a:ext cx="2133600" cy="400050"/>
          </a:xfrm>
          <a:custGeom>
            <a:avLst/>
            <a:gdLst/>
            <a:ahLst/>
            <a:cxnLst/>
            <a:rect l="l" t="t" r="r" b="b"/>
            <a:pathLst>
              <a:path w="2133600" h="400050">
                <a:moveTo>
                  <a:pt x="2090226" y="0"/>
                </a:moveTo>
                <a:lnTo>
                  <a:pt x="60727" y="203340"/>
                </a:lnTo>
                <a:lnTo>
                  <a:pt x="5121" y="217079"/>
                </a:lnTo>
                <a:lnTo>
                  <a:pt x="0" y="236930"/>
                </a:lnTo>
                <a:lnTo>
                  <a:pt x="2751" y="274308"/>
                </a:lnTo>
                <a:lnTo>
                  <a:pt x="9241" y="338786"/>
                </a:lnTo>
                <a:lnTo>
                  <a:pt x="14000" y="375953"/>
                </a:lnTo>
                <a:lnTo>
                  <a:pt x="22979" y="394382"/>
                </a:lnTo>
                <a:lnTo>
                  <a:pt x="42831" y="399506"/>
                </a:lnTo>
                <a:lnTo>
                  <a:pt x="80209" y="396761"/>
                </a:lnTo>
                <a:lnTo>
                  <a:pt x="2072331" y="196165"/>
                </a:lnTo>
                <a:lnTo>
                  <a:pt x="2109498" y="191406"/>
                </a:lnTo>
                <a:lnTo>
                  <a:pt x="2127926" y="182427"/>
                </a:lnTo>
                <a:lnTo>
                  <a:pt x="2133051" y="162575"/>
                </a:lnTo>
                <a:lnTo>
                  <a:pt x="2130306" y="125197"/>
                </a:lnTo>
                <a:lnTo>
                  <a:pt x="2123816" y="60732"/>
                </a:lnTo>
                <a:lnTo>
                  <a:pt x="2119057" y="23557"/>
                </a:lnTo>
                <a:lnTo>
                  <a:pt x="2110078" y="5125"/>
                </a:lnTo>
                <a:lnTo>
                  <a:pt x="2090226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4607" y="5982190"/>
            <a:ext cx="1906270" cy="504825"/>
          </a:xfrm>
          <a:custGeom>
            <a:avLst/>
            <a:gdLst/>
            <a:ahLst/>
            <a:cxnLst/>
            <a:rect l="l" t="t" r="r" b="b"/>
            <a:pathLst>
              <a:path w="1906270" h="504825">
                <a:moveTo>
                  <a:pt x="1850362" y="0"/>
                </a:moveTo>
                <a:lnTo>
                  <a:pt x="60727" y="179185"/>
                </a:lnTo>
                <a:lnTo>
                  <a:pt x="5121" y="192923"/>
                </a:lnTo>
                <a:lnTo>
                  <a:pt x="0" y="212775"/>
                </a:lnTo>
                <a:lnTo>
                  <a:pt x="2751" y="250153"/>
                </a:lnTo>
                <a:lnTo>
                  <a:pt x="22220" y="443574"/>
                </a:lnTo>
                <a:lnTo>
                  <a:pt x="26980" y="480749"/>
                </a:lnTo>
                <a:lnTo>
                  <a:pt x="35959" y="499181"/>
                </a:lnTo>
                <a:lnTo>
                  <a:pt x="55810" y="504306"/>
                </a:lnTo>
                <a:lnTo>
                  <a:pt x="93188" y="501562"/>
                </a:lnTo>
                <a:lnTo>
                  <a:pt x="1845445" y="325108"/>
                </a:lnTo>
                <a:lnTo>
                  <a:pt x="1882620" y="320349"/>
                </a:lnTo>
                <a:lnTo>
                  <a:pt x="1901050" y="311372"/>
                </a:lnTo>
                <a:lnTo>
                  <a:pt x="1906172" y="291524"/>
                </a:lnTo>
                <a:lnTo>
                  <a:pt x="1903421" y="254153"/>
                </a:lnTo>
                <a:lnTo>
                  <a:pt x="1883951" y="60720"/>
                </a:lnTo>
                <a:lnTo>
                  <a:pt x="1879192" y="23552"/>
                </a:lnTo>
                <a:lnTo>
                  <a:pt x="1870213" y="5124"/>
                </a:lnTo>
                <a:lnTo>
                  <a:pt x="1850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8046" y="4907963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3178" y="5673376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0084" y="6337817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75735" y="5089347"/>
            <a:ext cx="217804" cy="147320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52984" y="5740794"/>
            <a:ext cx="217804" cy="147320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97804" y="6523597"/>
            <a:ext cx="217804" cy="147320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21300000">
            <a:off x="968110" y="4233261"/>
            <a:ext cx="93403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45"/>
              </a:lnSpc>
            </a:pPr>
            <a:r>
              <a:rPr sz="1500" b="1" spc="120" dirty="0">
                <a:solidFill>
                  <a:srgbClr val="D70B7D"/>
                </a:solidFill>
                <a:latin typeface="Arial"/>
                <a:cs typeface="Arial"/>
              </a:rPr>
              <a:t>Mt</a:t>
            </a:r>
            <a:r>
              <a:rPr sz="1500" b="1" spc="-145" dirty="0">
                <a:solidFill>
                  <a:srgbClr val="D70B7D"/>
                </a:solidFill>
                <a:latin typeface="Arial"/>
                <a:cs typeface="Arial"/>
              </a:rPr>
              <a:t> </a:t>
            </a:r>
            <a:r>
              <a:rPr sz="2250" b="1" spc="135" baseline="1851" dirty="0">
                <a:solidFill>
                  <a:srgbClr val="D70B7D"/>
                </a:solidFill>
                <a:latin typeface="Arial"/>
                <a:cs typeface="Arial"/>
              </a:rPr>
              <a:t>4,1-11</a:t>
            </a:r>
            <a:endParaRPr sz="2250" baseline="1851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 rot="21300000">
            <a:off x="464544" y="4678467"/>
            <a:ext cx="176927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-35" dirty="0">
                <a:solidFill>
                  <a:srgbClr val="121212"/>
                </a:solidFill>
                <a:latin typeface="Arial"/>
                <a:cs typeface="Arial"/>
              </a:rPr>
              <a:t>Se</a:t>
            </a:r>
            <a:r>
              <a:rPr sz="8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21212"/>
                </a:solidFill>
                <a:latin typeface="Arial"/>
                <a:cs typeface="Arial"/>
              </a:rPr>
              <a:t>tu</a:t>
            </a:r>
            <a:r>
              <a:rPr sz="8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-7" baseline="3267" dirty="0">
                <a:solidFill>
                  <a:srgbClr val="121212"/>
                </a:solidFill>
                <a:latin typeface="Arial"/>
                <a:cs typeface="Arial"/>
              </a:rPr>
              <a:t>sei</a:t>
            </a:r>
            <a:r>
              <a:rPr sz="1275" spc="-6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3267" dirty="0">
                <a:solidFill>
                  <a:srgbClr val="121212"/>
                </a:solidFill>
                <a:latin typeface="Arial"/>
                <a:cs typeface="Arial"/>
              </a:rPr>
              <a:t>Figlio</a:t>
            </a:r>
            <a:r>
              <a:rPr sz="1275" spc="-6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67" baseline="6535" dirty="0">
                <a:solidFill>
                  <a:srgbClr val="121212"/>
                </a:solidFill>
                <a:latin typeface="Arial"/>
                <a:cs typeface="Arial"/>
              </a:rPr>
              <a:t>di</a:t>
            </a:r>
            <a:r>
              <a:rPr sz="1275" spc="-60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6535" dirty="0">
                <a:solidFill>
                  <a:srgbClr val="121212"/>
                </a:solidFill>
                <a:latin typeface="Arial"/>
                <a:cs typeface="Arial"/>
              </a:rPr>
              <a:t>Dio,</a:t>
            </a:r>
            <a:r>
              <a:rPr sz="1275" spc="-9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6535" dirty="0">
                <a:solidFill>
                  <a:srgbClr val="121212"/>
                </a:solidFill>
                <a:latin typeface="Arial"/>
                <a:cs typeface="Arial"/>
              </a:rPr>
              <a:t>comanda</a:t>
            </a:r>
            <a:r>
              <a:rPr sz="1275" spc="-60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15" baseline="9803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endParaRPr sz="1275" baseline="9803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 rot="21300000">
            <a:off x="554368" y="4824862"/>
            <a:ext cx="1435402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15" dirty="0">
                <a:solidFill>
                  <a:srgbClr val="121212"/>
                </a:solidFill>
                <a:latin typeface="Arial"/>
                <a:cs typeface="Arial"/>
              </a:rPr>
              <a:t>queste </a:t>
            </a:r>
            <a:r>
              <a:rPr sz="1275" spc="37" baseline="3267" dirty="0">
                <a:solidFill>
                  <a:srgbClr val="121212"/>
                </a:solidFill>
                <a:latin typeface="Arial"/>
                <a:cs typeface="Arial"/>
              </a:rPr>
              <a:t>pietre diventino</a:t>
            </a:r>
            <a:r>
              <a:rPr sz="1275" spc="-24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6535" dirty="0">
                <a:solidFill>
                  <a:srgbClr val="121212"/>
                </a:solidFill>
                <a:latin typeface="Arial"/>
                <a:cs typeface="Arial"/>
              </a:rPr>
              <a:t>pane</a:t>
            </a:r>
            <a:endParaRPr sz="1275" baseline="6535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 rot="21300000">
            <a:off x="619177" y="5047042"/>
            <a:ext cx="180983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35" dirty="0">
                <a:solidFill>
                  <a:srgbClr val="121212"/>
                </a:solidFill>
                <a:latin typeface="Arial"/>
                <a:cs typeface="Arial"/>
              </a:rPr>
              <a:t>Non</a:t>
            </a:r>
            <a:r>
              <a:rPr sz="8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121212"/>
                </a:solidFill>
                <a:latin typeface="Arial"/>
                <a:cs typeface="Arial"/>
              </a:rPr>
              <a:t>di</a:t>
            </a:r>
            <a:r>
              <a:rPr sz="8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3267" dirty="0">
                <a:solidFill>
                  <a:srgbClr val="121212"/>
                </a:solidFill>
                <a:latin typeface="Arial"/>
                <a:cs typeface="Arial"/>
              </a:rPr>
              <a:t>solo</a:t>
            </a:r>
            <a:r>
              <a:rPr sz="1275" spc="-6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3267" dirty="0">
                <a:solidFill>
                  <a:srgbClr val="121212"/>
                </a:solidFill>
                <a:latin typeface="Arial"/>
                <a:cs typeface="Arial"/>
              </a:rPr>
              <a:t>pane</a:t>
            </a:r>
            <a:r>
              <a:rPr sz="1275" spc="-6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-7" baseline="6535" dirty="0">
                <a:solidFill>
                  <a:srgbClr val="121212"/>
                </a:solidFill>
                <a:latin typeface="Arial"/>
                <a:cs typeface="Arial"/>
              </a:rPr>
              <a:t>vivrà</a:t>
            </a:r>
            <a:r>
              <a:rPr sz="1275" spc="-60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6535" dirty="0">
                <a:solidFill>
                  <a:srgbClr val="121212"/>
                </a:solidFill>
                <a:latin typeface="Arial"/>
                <a:cs typeface="Arial"/>
              </a:rPr>
              <a:t>l’uomo</a:t>
            </a:r>
            <a:r>
              <a:rPr sz="1275" spc="30" baseline="9803" dirty="0">
                <a:solidFill>
                  <a:srgbClr val="121212"/>
                </a:solidFill>
                <a:latin typeface="Arial"/>
                <a:cs typeface="Arial"/>
              </a:rPr>
              <a:t>,</a:t>
            </a:r>
            <a:r>
              <a:rPr sz="1275" spc="-97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9803" dirty="0">
                <a:solidFill>
                  <a:srgbClr val="121212"/>
                </a:solidFill>
                <a:latin typeface="Arial"/>
                <a:cs typeface="Arial"/>
              </a:rPr>
              <a:t>ma</a:t>
            </a:r>
            <a:r>
              <a:rPr sz="1275" spc="-60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67" baseline="13071" dirty="0">
                <a:solidFill>
                  <a:srgbClr val="121212"/>
                </a:solidFill>
                <a:latin typeface="Arial"/>
                <a:cs typeface="Arial"/>
              </a:rPr>
              <a:t>di</a:t>
            </a:r>
            <a:endParaRPr sz="1275" baseline="13071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 rot="21300000">
            <a:off x="571185" y="5184021"/>
            <a:ext cx="195627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40" dirty="0">
                <a:solidFill>
                  <a:srgbClr val="121212"/>
                </a:solidFill>
                <a:latin typeface="Arial"/>
                <a:cs typeface="Arial"/>
              </a:rPr>
              <a:t>ogni</a:t>
            </a:r>
            <a:r>
              <a:rPr sz="8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3267" dirty="0">
                <a:solidFill>
                  <a:srgbClr val="121212"/>
                </a:solidFill>
                <a:latin typeface="Arial"/>
                <a:cs typeface="Arial"/>
              </a:rPr>
              <a:t>parola</a:t>
            </a:r>
            <a:r>
              <a:rPr sz="1275" spc="-6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15" baseline="3267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1275" spc="-6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-7" baseline="6535" dirty="0">
                <a:solidFill>
                  <a:srgbClr val="121212"/>
                </a:solidFill>
                <a:latin typeface="Arial"/>
                <a:cs typeface="Arial"/>
              </a:rPr>
              <a:t>esce</a:t>
            </a:r>
            <a:r>
              <a:rPr sz="1275" spc="-60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6535" dirty="0">
                <a:solidFill>
                  <a:srgbClr val="121212"/>
                </a:solidFill>
                <a:latin typeface="Arial"/>
                <a:cs typeface="Arial"/>
              </a:rPr>
              <a:t>dalla</a:t>
            </a:r>
            <a:r>
              <a:rPr sz="1275" spc="-60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9803" dirty="0">
                <a:solidFill>
                  <a:srgbClr val="121212"/>
                </a:solidFill>
                <a:latin typeface="Arial"/>
                <a:cs typeface="Arial"/>
              </a:rPr>
              <a:t>bocca</a:t>
            </a:r>
            <a:r>
              <a:rPr sz="1275" spc="-60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67" baseline="9803" dirty="0">
                <a:solidFill>
                  <a:srgbClr val="121212"/>
                </a:solidFill>
                <a:latin typeface="Arial"/>
                <a:cs typeface="Arial"/>
              </a:rPr>
              <a:t>di</a:t>
            </a:r>
            <a:r>
              <a:rPr sz="1275" spc="-60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52" baseline="13071" dirty="0">
                <a:solidFill>
                  <a:srgbClr val="121212"/>
                </a:solidFill>
                <a:latin typeface="Arial"/>
                <a:cs typeface="Arial"/>
              </a:rPr>
              <a:t>Dio</a:t>
            </a:r>
            <a:endParaRPr sz="1275" baseline="13071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 rot="21300000">
            <a:off x="618890" y="5446687"/>
            <a:ext cx="1961348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-35" dirty="0">
                <a:solidFill>
                  <a:srgbClr val="121212"/>
                </a:solidFill>
                <a:latin typeface="Arial"/>
                <a:cs typeface="Arial"/>
              </a:rPr>
              <a:t>Se</a:t>
            </a:r>
            <a:r>
              <a:rPr sz="8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21212"/>
                </a:solidFill>
                <a:latin typeface="Arial"/>
                <a:cs typeface="Arial"/>
              </a:rPr>
              <a:t>tu</a:t>
            </a:r>
            <a:r>
              <a:rPr sz="85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-7" baseline="3267" dirty="0">
                <a:solidFill>
                  <a:srgbClr val="121212"/>
                </a:solidFill>
                <a:latin typeface="Arial"/>
                <a:cs typeface="Arial"/>
              </a:rPr>
              <a:t>sei</a:t>
            </a:r>
            <a:r>
              <a:rPr sz="1275" spc="-6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3267" dirty="0">
                <a:solidFill>
                  <a:srgbClr val="121212"/>
                </a:solidFill>
                <a:latin typeface="Arial"/>
                <a:cs typeface="Arial"/>
              </a:rPr>
              <a:t>Figlio</a:t>
            </a:r>
            <a:r>
              <a:rPr sz="1275" spc="-60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67" baseline="6535" dirty="0">
                <a:solidFill>
                  <a:srgbClr val="121212"/>
                </a:solidFill>
                <a:latin typeface="Arial"/>
                <a:cs typeface="Arial"/>
              </a:rPr>
              <a:t>di</a:t>
            </a:r>
            <a:r>
              <a:rPr sz="1275" spc="-60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6535" dirty="0">
                <a:solidFill>
                  <a:srgbClr val="121212"/>
                </a:solidFill>
                <a:latin typeface="Arial"/>
                <a:cs typeface="Arial"/>
              </a:rPr>
              <a:t>Dio,</a:t>
            </a:r>
            <a:r>
              <a:rPr sz="1275" spc="-9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6535" dirty="0">
                <a:solidFill>
                  <a:srgbClr val="121212"/>
                </a:solidFill>
                <a:latin typeface="Arial"/>
                <a:cs typeface="Arial"/>
              </a:rPr>
              <a:t>get</a:t>
            </a:r>
            <a:r>
              <a:rPr sz="1275" spc="30" baseline="9803" dirty="0">
                <a:solidFill>
                  <a:srgbClr val="121212"/>
                </a:solidFill>
                <a:latin typeface="Arial"/>
                <a:cs typeface="Arial"/>
              </a:rPr>
              <a:t>tati</a:t>
            </a:r>
            <a:r>
              <a:rPr sz="1275" spc="-60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52" baseline="9803" dirty="0">
                <a:solidFill>
                  <a:srgbClr val="121212"/>
                </a:solidFill>
                <a:latin typeface="Arial"/>
                <a:cs typeface="Arial"/>
              </a:rPr>
              <a:t>giù</a:t>
            </a:r>
            <a:r>
              <a:rPr sz="1275" spc="-60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9803" dirty="0">
                <a:solidFill>
                  <a:srgbClr val="121212"/>
                </a:solidFill>
                <a:latin typeface="Arial"/>
                <a:cs typeface="Arial"/>
              </a:rPr>
              <a:t>e</a:t>
            </a:r>
            <a:r>
              <a:rPr sz="1275" spc="-60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13071" dirty="0">
                <a:solidFill>
                  <a:srgbClr val="121212"/>
                </a:solidFill>
                <a:latin typeface="Arial"/>
                <a:cs typeface="Arial"/>
              </a:rPr>
              <a:t>i</a:t>
            </a:r>
            <a:r>
              <a:rPr sz="1275" spc="-60" baseline="13071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44" baseline="13071" dirty="0">
                <a:solidFill>
                  <a:srgbClr val="121212"/>
                </a:solidFill>
                <a:latin typeface="Arial"/>
                <a:cs typeface="Arial"/>
              </a:rPr>
              <a:t>tuoi</a:t>
            </a:r>
            <a:endParaRPr sz="1275" baseline="13071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 rot="21300000">
            <a:off x="632307" y="5587658"/>
            <a:ext cx="1735679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20" dirty="0">
                <a:solidFill>
                  <a:srgbClr val="121212"/>
                </a:solidFill>
                <a:latin typeface="Arial"/>
                <a:cs typeface="Arial"/>
              </a:rPr>
              <a:t>angeli</a:t>
            </a:r>
            <a:r>
              <a:rPr sz="850" spc="-4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3267" dirty="0">
                <a:solidFill>
                  <a:srgbClr val="121212"/>
                </a:solidFill>
                <a:latin typeface="Arial"/>
                <a:cs typeface="Arial"/>
              </a:rPr>
              <a:t>ti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3267" dirty="0">
                <a:solidFill>
                  <a:srgbClr val="121212"/>
                </a:solidFill>
                <a:latin typeface="Arial"/>
                <a:cs typeface="Arial"/>
              </a:rPr>
              <a:t>porter</a:t>
            </a:r>
            <a:r>
              <a:rPr sz="1275" spc="37" baseline="6535" dirty="0">
                <a:solidFill>
                  <a:srgbClr val="121212"/>
                </a:solidFill>
                <a:latin typeface="Arial"/>
                <a:cs typeface="Arial"/>
              </a:rPr>
              <a:t>anno</a:t>
            </a:r>
            <a:r>
              <a:rPr sz="1275" spc="-6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7" baseline="6535" dirty="0">
                <a:solidFill>
                  <a:srgbClr val="121212"/>
                </a:solidFill>
                <a:latin typeface="Arial"/>
                <a:cs typeface="Arial"/>
              </a:rPr>
              <a:t>sulle</a:t>
            </a:r>
            <a:r>
              <a:rPr sz="1275" spc="-6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44" baseline="9803" dirty="0">
                <a:solidFill>
                  <a:srgbClr val="121212"/>
                </a:solidFill>
                <a:latin typeface="Arial"/>
                <a:cs typeface="Arial"/>
              </a:rPr>
              <a:t>loro</a:t>
            </a:r>
            <a:r>
              <a:rPr sz="1275" spc="-67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9803" dirty="0">
                <a:solidFill>
                  <a:srgbClr val="121212"/>
                </a:solidFill>
                <a:latin typeface="Arial"/>
                <a:cs typeface="Arial"/>
              </a:rPr>
              <a:t>mani</a:t>
            </a:r>
            <a:endParaRPr sz="1275" baseline="9803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1300000">
            <a:off x="529427" y="5833822"/>
            <a:ext cx="1987343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25" dirty="0">
                <a:solidFill>
                  <a:srgbClr val="121212"/>
                </a:solidFill>
                <a:latin typeface="Arial"/>
                <a:cs typeface="Arial"/>
              </a:rPr>
              <a:t>Non</a:t>
            </a:r>
            <a:r>
              <a:rPr sz="850" spc="-4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121212"/>
                </a:solidFill>
                <a:latin typeface="Arial"/>
                <a:cs typeface="Arial"/>
              </a:rPr>
              <a:t>met</a:t>
            </a:r>
            <a:r>
              <a:rPr sz="1275" spc="15" baseline="3267" dirty="0">
                <a:solidFill>
                  <a:srgbClr val="121212"/>
                </a:solidFill>
                <a:latin typeface="Arial"/>
                <a:cs typeface="Arial"/>
              </a:rPr>
              <a:t>tere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-7" baseline="3267" dirty="0">
                <a:solidFill>
                  <a:srgbClr val="121212"/>
                </a:solidFill>
                <a:latin typeface="Arial"/>
                <a:cs typeface="Arial"/>
              </a:rPr>
              <a:t>alla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7" baseline="6535" dirty="0">
                <a:solidFill>
                  <a:srgbClr val="121212"/>
                </a:solidFill>
                <a:latin typeface="Arial"/>
                <a:cs typeface="Arial"/>
              </a:rPr>
              <a:t>prova</a:t>
            </a:r>
            <a:r>
              <a:rPr sz="1275" spc="-6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6535" dirty="0">
                <a:solidFill>
                  <a:srgbClr val="121212"/>
                </a:solidFill>
                <a:latin typeface="Arial"/>
                <a:cs typeface="Arial"/>
              </a:rPr>
              <a:t>il</a:t>
            </a:r>
            <a:r>
              <a:rPr sz="1275" spc="-6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baseline="9803" dirty="0">
                <a:solidFill>
                  <a:srgbClr val="121212"/>
                </a:solidFill>
                <a:latin typeface="Arial"/>
                <a:cs typeface="Arial"/>
              </a:rPr>
              <a:t>Signore</a:t>
            </a:r>
            <a:r>
              <a:rPr sz="1275" spc="-67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9803" dirty="0">
                <a:solidFill>
                  <a:srgbClr val="121212"/>
                </a:solidFill>
                <a:latin typeface="Arial"/>
                <a:cs typeface="Arial"/>
              </a:rPr>
              <a:t>Dio</a:t>
            </a:r>
            <a:r>
              <a:rPr sz="1275" spc="-67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13071" dirty="0">
                <a:solidFill>
                  <a:srgbClr val="121212"/>
                </a:solidFill>
                <a:latin typeface="Arial"/>
                <a:cs typeface="Arial"/>
              </a:rPr>
              <a:t>tuo</a:t>
            </a:r>
            <a:endParaRPr sz="1275" baseline="13071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1300000">
            <a:off x="684652" y="6110605"/>
            <a:ext cx="1648864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-20" dirty="0">
                <a:solidFill>
                  <a:srgbClr val="121212"/>
                </a:solidFill>
                <a:latin typeface="Arial"/>
                <a:cs typeface="Arial"/>
              </a:rPr>
              <a:t>Ti</a:t>
            </a:r>
            <a:r>
              <a:rPr sz="850" spc="-4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850" spc="25" dirty="0">
                <a:solidFill>
                  <a:srgbClr val="121212"/>
                </a:solidFill>
                <a:latin typeface="Arial"/>
                <a:cs typeface="Arial"/>
              </a:rPr>
              <a:t>dar</a:t>
            </a:r>
            <a:r>
              <a:rPr sz="1275" spc="37" baseline="3267" dirty="0">
                <a:solidFill>
                  <a:srgbClr val="121212"/>
                </a:solidFill>
                <a:latin typeface="Arial"/>
                <a:cs typeface="Arial"/>
              </a:rPr>
              <a:t>ò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3267" dirty="0">
                <a:solidFill>
                  <a:srgbClr val="121212"/>
                </a:solidFill>
                <a:latin typeface="Arial"/>
                <a:cs typeface="Arial"/>
              </a:rPr>
              <a:t>tutti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3267" dirty="0">
                <a:solidFill>
                  <a:srgbClr val="121212"/>
                </a:solidFill>
                <a:latin typeface="Arial"/>
                <a:cs typeface="Arial"/>
              </a:rPr>
              <a:t>i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3267" dirty="0">
                <a:solidFill>
                  <a:srgbClr val="121212"/>
                </a:solidFill>
                <a:latin typeface="Arial"/>
                <a:cs typeface="Arial"/>
              </a:rPr>
              <a:t>regni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52" baseline="6535" dirty="0">
                <a:solidFill>
                  <a:srgbClr val="121212"/>
                </a:solidFill>
                <a:latin typeface="Arial"/>
                <a:cs typeface="Arial"/>
              </a:rPr>
              <a:t>del</a:t>
            </a:r>
            <a:r>
              <a:rPr sz="1275" spc="-6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67" baseline="6535" dirty="0">
                <a:solidFill>
                  <a:srgbClr val="121212"/>
                </a:solidFill>
                <a:latin typeface="Arial"/>
                <a:cs typeface="Arial"/>
              </a:rPr>
              <a:t>mondo</a:t>
            </a:r>
            <a:r>
              <a:rPr sz="1275" spc="-6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-22" baseline="9803" dirty="0">
                <a:solidFill>
                  <a:srgbClr val="121212"/>
                </a:solidFill>
                <a:latin typeface="Arial"/>
                <a:cs typeface="Arial"/>
              </a:rPr>
              <a:t>se,</a:t>
            </a:r>
            <a:endParaRPr sz="1275" baseline="9803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1300000">
            <a:off x="697525" y="6234045"/>
            <a:ext cx="1772439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30" dirty="0">
                <a:solidFill>
                  <a:srgbClr val="121212"/>
                </a:solidFill>
                <a:latin typeface="Arial"/>
                <a:cs typeface="Arial"/>
              </a:rPr>
              <a:t>gettandoti</a:t>
            </a:r>
            <a:r>
              <a:rPr sz="850" spc="-4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baseline="3267" dirty="0">
                <a:solidFill>
                  <a:srgbClr val="121212"/>
                </a:solidFill>
                <a:latin typeface="Arial"/>
                <a:cs typeface="Arial"/>
              </a:rPr>
              <a:t>ai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3267" dirty="0">
                <a:solidFill>
                  <a:srgbClr val="121212"/>
                </a:solidFill>
                <a:latin typeface="Arial"/>
                <a:cs typeface="Arial"/>
              </a:rPr>
              <a:t>miei</a:t>
            </a:r>
            <a:r>
              <a:rPr sz="1275" spc="-67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44" baseline="6535" dirty="0">
                <a:solidFill>
                  <a:srgbClr val="121212"/>
                </a:solidFill>
                <a:latin typeface="Arial"/>
                <a:cs typeface="Arial"/>
              </a:rPr>
              <a:t>piedi,</a:t>
            </a:r>
            <a:r>
              <a:rPr sz="1275" spc="-104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52" baseline="6535" dirty="0">
                <a:solidFill>
                  <a:srgbClr val="121212"/>
                </a:solidFill>
                <a:latin typeface="Arial"/>
                <a:cs typeface="Arial"/>
              </a:rPr>
              <a:t>mi</a:t>
            </a:r>
            <a:r>
              <a:rPr sz="1275" spc="-67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9803" dirty="0">
                <a:solidFill>
                  <a:srgbClr val="121212"/>
                </a:solidFill>
                <a:latin typeface="Arial"/>
                <a:cs typeface="Arial"/>
              </a:rPr>
              <a:t>adorerai</a:t>
            </a:r>
            <a:endParaRPr sz="1275" baseline="9803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1300000">
            <a:off x="1116498" y="6462547"/>
            <a:ext cx="1598811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-5" dirty="0">
                <a:solidFill>
                  <a:srgbClr val="121212"/>
                </a:solidFill>
                <a:latin typeface="Arial"/>
                <a:cs typeface="Arial"/>
              </a:rPr>
              <a:t>Vattene,</a:t>
            </a:r>
            <a:r>
              <a:rPr sz="850" spc="-7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-7" baseline="3267" dirty="0">
                <a:solidFill>
                  <a:srgbClr val="121212"/>
                </a:solidFill>
                <a:latin typeface="Arial"/>
                <a:cs typeface="Arial"/>
              </a:rPr>
              <a:t>satana!</a:t>
            </a:r>
            <a:r>
              <a:rPr sz="1275" spc="-75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6535" dirty="0">
                <a:solidFill>
                  <a:srgbClr val="121212"/>
                </a:solidFill>
                <a:latin typeface="Arial"/>
                <a:cs typeface="Arial"/>
              </a:rPr>
              <a:t>“Adorerai</a:t>
            </a:r>
            <a:r>
              <a:rPr sz="1275" spc="-75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0" baseline="9803" dirty="0">
                <a:solidFill>
                  <a:srgbClr val="121212"/>
                </a:solidFill>
                <a:latin typeface="Arial"/>
                <a:cs typeface="Arial"/>
              </a:rPr>
              <a:t>solo</a:t>
            </a:r>
            <a:r>
              <a:rPr sz="1275" spc="-75" baseline="9803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37" baseline="9803" dirty="0">
                <a:solidFill>
                  <a:srgbClr val="121212"/>
                </a:solidFill>
                <a:latin typeface="Arial"/>
                <a:cs typeface="Arial"/>
              </a:rPr>
              <a:t>il</a:t>
            </a:r>
            <a:endParaRPr sz="1275" baseline="980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21300000">
            <a:off x="1147510" y="6591289"/>
            <a:ext cx="1580439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850" spc="5" dirty="0">
                <a:solidFill>
                  <a:srgbClr val="121212"/>
                </a:solidFill>
                <a:latin typeface="Arial"/>
                <a:cs typeface="Arial"/>
              </a:rPr>
              <a:t>Signor</a:t>
            </a:r>
            <a:r>
              <a:rPr sz="1275" spc="7" baseline="3267" dirty="0">
                <a:solidFill>
                  <a:srgbClr val="121212"/>
                </a:solidFill>
                <a:latin typeface="Arial"/>
                <a:cs typeface="Arial"/>
              </a:rPr>
              <a:t>e,</a:t>
            </a:r>
            <a:r>
              <a:rPr sz="1275" spc="-104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52" baseline="3267" dirty="0">
                <a:solidFill>
                  <a:srgbClr val="121212"/>
                </a:solidFill>
                <a:latin typeface="Arial"/>
                <a:cs typeface="Arial"/>
              </a:rPr>
              <a:t>Dio</a:t>
            </a:r>
            <a:r>
              <a:rPr sz="1275" spc="-75" baseline="3267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3267" dirty="0">
                <a:solidFill>
                  <a:srgbClr val="121212"/>
                </a:solidFill>
                <a:latin typeface="Arial"/>
                <a:cs typeface="Arial"/>
              </a:rPr>
              <a:t>tuo</a:t>
            </a:r>
            <a:r>
              <a:rPr sz="1275" spc="22" baseline="6535" dirty="0">
                <a:solidFill>
                  <a:srgbClr val="121212"/>
                </a:solidFill>
                <a:latin typeface="Arial"/>
                <a:cs typeface="Arial"/>
              </a:rPr>
              <a:t>,</a:t>
            </a:r>
            <a:r>
              <a:rPr sz="1275" spc="-104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22" baseline="6535" dirty="0">
                <a:solidFill>
                  <a:srgbClr val="121212"/>
                </a:solidFill>
                <a:latin typeface="Arial"/>
                <a:cs typeface="Arial"/>
              </a:rPr>
              <a:t>e</a:t>
            </a:r>
            <a:r>
              <a:rPr sz="1275" spc="-75" baseline="65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275" spc="7" baseline="6535" dirty="0">
                <a:solidFill>
                  <a:srgbClr val="121212"/>
                </a:solidFill>
                <a:latin typeface="Arial"/>
                <a:cs typeface="Arial"/>
              </a:rPr>
              <a:t>nessun’</a:t>
            </a:r>
            <a:r>
              <a:rPr sz="1275" spc="7" baseline="9803" dirty="0">
                <a:solidFill>
                  <a:srgbClr val="121212"/>
                </a:solidFill>
                <a:latin typeface="Arial"/>
                <a:cs typeface="Arial"/>
              </a:rPr>
              <a:t>altro”</a:t>
            </a:r>
            <a:endParaRPr sz="1275" baseline="9803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 rot="20576289">
            <a:off x="214955" y="2902587"/>
            <a:ext cx="1013320" cy="901166"/>
          </a:xfrm>
          <a:prstGeom prst="rect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12" y="4100887"/>
            <a:ext cx="145215" cy="13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985">
            <a:off x="1017452" y="3995890"/>
            <a:ext cx="785812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0" y="4267392"/>
            <a:ext cx="1285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6" y="234957"/>
            <a:ext cx="950477" cy="8382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Rettangolo 1"/>
          <p:cNvSpPr/>
          <p:nvPr/>
        </p:nvSpPr>
        <p:spPr>
          <a:xfrm>
            <a:off x="3378200" y="263532"/>
            <a:ext cx="4648200" cy="6571030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latin typeface="Eras Bold ITC" panose="020B0907030504020204" pitchFamily="34" charset="0"/>
              </a:rPr>
              <a:t>La Bibbia e il </a:t>
            </a:r>
            <a:r>
              <a:rPr lang="it-IT" sz="2800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cellulare</a:t>
            </a:r>
          </a:p>
          <a:p>
            <a:pPr algn="ctr"/>
            <a:endParaRPr lang="it-IT" sz="700" dirty="0">
              <a:solidFill>
                <a:srgbClr val="002060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it-IT" sz="1200" b="1" dirty="0" smtClean="0">
                <a:solidFill>
                  <a:srgbClr val="002060"/>
                </a:solidFill>
                <a:latin typeface="Eras Demi ITC" panose="020B0805030504020804" pitchFamily="34" charset="0"/>
              </a:rPr>
              <a:t>ANGELUS </a:t>
            </a:r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</a:rPr>
              <a:t>di  PAPA FRANCESCO</a:t>
            </a:r>
          </a:p>
          <a:p>
            <a:pPr algn="ctr"/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</a:rPr>
              <a:t>Piazza San Pietro</a:t>
            </a:r>
          </a:p>
          <a:p>
            <a:pPr algn="ctr"/>
            <a:r>
              <a:rPr lang="it-IT" sz="1200" b="1" dirty="0">
                <a:solidFill>
                  <a:srgbClr val="002060"/>
                </a:solidFill>
                <a:latin typeface="Eras Demi ITC" panose="020B0805030504020804" pitchFamily="34" charset="0"/>
              </a:rPr>
              <a:t>I Domenica di Quaresima, 5 marzo 2017</a:t>
            </a:r>
          </a:p>
          <a:p>
            <a:endParaRPr lang="it-IT" sz="800" dirty="0">
              <a:solidFill>
                <a:srgbClr val="002060"/>
              </a:solidFill>
            </a:endParaRPr>
          </a:p>
          <a:p>
            <a:pPr algn="just"/>
            <a:r>
              <a:rPr lang="it-IT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Qualcuno </a:t>
            </a:r>
            <a:r>
              <a:rPr lang="it-IT" dirty="0">
                <a:solidFill>
                  <a:srgbClr val="002060"/>
                </a:solidFill>
                <a:latin typeface="Berlin Sans FB" panose="020E0602020502020306" pitchFamily="34" charset="0"/>
              </a:rPr>
              <a:t>ha detto: cosa succederebbe se trattassimo la Bibbia come trattiamo il nostro telefono cellulare? Se la portassimo sempre con noi, o almeno il piccolo Vangelo tascabile, cosa succederebbe?; se tornassimo indietro quando la dimentichiamo: tu ti dimentichi il telefono cellulare - oh!, non ce l’ho, torno indietro a cercarlo; se la aprissimo diverse volte al giorno; se leggessimo i messaggi di Dio contenuti nella Bibbia come leggiamo i messaggi del telefonino, cosa succederebbe? 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Berlin Sans FB" panose="020E0602020502020306" pitchFamily="34" charset="0"/>
              </a:rPr>
              <a:t>… In effetti, se avessimo la Parola di Dio sempre nel cuore, nessuna tentazione potrebbe allontanarci da Dio e nessun ostacolo ci potrebbe far deviare dalla strada del bene… ci troveremmo più capaci di vivere una vita secondo lo Spirito, accogliendo e amando i nostri fratelli, specialmente quelli più deboli e bisognosi, e anche i nostri nemici.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5416" y="930946"/>
            <a:ext cx="2531417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Times New Roman" pitchFamily="18" charset="0"/>
              </a:rPr>
              <a:t>Riflettiamo</a:t>
            </a:r>
            <a:endParaRPr lang="it-IT" altLang="it-IT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Times New Roman" pitchFamily="18" charset="0"/>
              </a:rPr>
              <a:t>su quanto dice Papa Francesco, </a:t>
            </a:r>
            <a:endParaRPr kumimoji="0" lang="it-IT" altLang="it-IT" sz="12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Times New Roman" pitchFamily="18" charset="0"/>
              </a:rPr>
              <a:t>con l’esempio del cellulare…</a:t>
            </a:r>
            <a:endParaRPr kumimoji="0" lang="it-IT" altLang="it-IT" sz="12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cosi, </a:t>
            </a: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durante la Quaresima</a:t>
            </a: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, </a:t>
            </a:r>
            <a:endParaRPr kumimoji="0" lang="it-IT" altLang="it-IT" sz="12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ogni settimana proponiamo </a:t>
            </a:r>
            <a:endParaRPr kumimoji="0" lang="it-IT" altLang="it-IT" sz="12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un </a:t>
            </a:r>
            <a:r>
              <a:rPr kumimoji="0" lang="it-IT" altLang="it-IT" sz="1200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WhatsApp</a:t>
            </a: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 speciale:  </a:t>
            </a:r>
            <a:endParaRPr kumimoji="0" lang="it-IT" altLang="it-IT" sz="12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ea typeface="Times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Times" pitchFamily="18" charset="0"/>
                <a:cs typeface="Arial" pitchFamily="34" charset="0"/>
              </a:rPr>
              <a:t>La PAROLA di DIO</a:t>
            </a:r>
            <a:endParaRPr kumimoji="0" lang="it-IT" altLang="it-IT" sz="120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ea typeface="Times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2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Troverai sul cellulare qui a lato,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alcune </a:t>
            </a:r>
            <a:r>
              <a:rPr lang="it-IT" altLang="it-IT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frasi  </a:t>
            </a:r>
            <a:endParaRPr lang="it-IT" altLang="it-IT" sz="12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del </a:t>
            </a:r>
            <a:r>
              <a:rPr lang="it-IT" altLang="it-IT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Vangelo </a:t>
            </a:r>
            <a:r>
              <a:rPr lang="it-IT" altLang="it-IT" sz="1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della </a:t>
            </a:r>
            <a:r>
              <a:rPr lang="it-IT" altLang="it-IT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Domenica </a:t>
            </a:r>
            <a:endParaRPr lang="it-IT" altLang="it-IT" sz="1200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di </a:t>
            </a:r>
            <a:r>
              <a:rPr lang="it-IT" altLang="it-IT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Quaresima </a:t>
            </a:r>
            <a:endParaRPr lang="it-IT" altLang="it-IT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2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Calibri" pitchFamily="34" charset="0"/>
                <a:cs typeface="Arial" pitchFamily="34" charset="0"/>
              </a:rPr>
              <a:t>e da dove sono tratte. </a:t>
            </a:r>
            <a:endParaRPr lang="it-IT" altLang="it-IT" sz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anose="020B08050305040208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1523099" y="3219450"/>
            <a:ext cx="458025" cy="90201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1991771" y="3219450"/>
            <a:ext cx="429848" cy="16444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543393" y="4237480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55079" y="0"/>
                </a:moveTo>
                <a:lnTo>
                  <a:pt x="31727" y="7213"/>
                </a:lnTo>
                <a:lnTo>
                  <a:pt x="13581" y="22299"/>
                </a:lnTo>
                <a:lnTo>
                  <a:pt x="2414" y="43089"/>
                </a:lnTo>
                <a:lnTo>
                  <a:pt x="0" y="67411"/>
                </a:lnTo>
                <a:lnTo>
                  <a:pt x="7218" y="90764"/>
                </a:lnTo>
                <a:lnTo>
                  <a:pt x="22304" y="108910"/>
                </a:lnTo>
                <a:lnTo>
                  <a:pt x="43091" y="120077"/>
                </a:lnTo>
                <a:lnTo>
                  <a:pt x="67411" y="122491"/>
                </a:lnTo>
                <a:lnTo>
                  <a:pt x="90769" y="115278"/>
                </a:lnTo>
                <a:lnTo>
                  <a:pt x="108915" y="100191"/>
                </a:lnTo>
                <a:lnTo>
                  <a:pt x="120078" y="79402"/>
                </a:lnTo>
                <a:lnTo>
                  <a:pt x="122491" y="55079"/>
                </a:lnTo>
                <a:lnTo>
                  <a:pt x="115278" y="31727"/>
                </a:lnTo>
                <a:lnTo>
                  <a:pt x="100191" y="13581"/>
                </a:lnTo>
                <a:lnTo>
                  <a:pt x="79402" y="2414"/>
                </a:lnTo>
                <a:lnTo>
                  <a:pt x="55079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04140" y="4060183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5" h="122554">
                <a:moveTo>
                  <a:pt x="55067" y="0"/>
                </a:moveTo>
                <a:lnTo>
                  <a:pt x="31714" y="7213"/>
                </a:lnTo>
                <a:lnTo>
                  <a:pt x="13569" y="22299"/>
                </a:lnTo>
                <a:lnTo>
                  <a:pt x="2407" y="43089"/>
                </a:lnTo>
                <a:lnTo>
                  <a:pt x="0" y="67411"/>
                </a:lnTo>
                <a:lnTo>
                  <a:pt x="7211" y="90764"/>
                </a:lnTo>
                <a:lnTo>
                  <a:pt x="22293" y="108910"/>
                </a:lnTo>
                <a:lnTo>
                  <a:pt x="43078" y="120077"/>
                </a:lnTo>
                <a:lnTo>
                  <a:pt x="67398" y="122491"/>
                </a:lnTo>
                <a:lnTo>
                  <a:pt x="90756" y="115278"/>
                </a:lnTo>
                <a:lnTo>
                  <a:pt x="108902" y="100191"/>
                </a:lnTo>
                <a:lnTo>
                  <a:pt x="120066" y="79402"/>
                </a:lnTo>
                <a:lnTo>
                  <a:pt x="122478" y="55079"/>
                </a:lnTo>
                <a:lnTo>
                  <a:pt x="115265" y="31727"/>
                </a:lnTo>
                <a:lnTo>
                  <a:pt x="100179" y="13581"/>
                </a:lnTo>
                <a:lnTo>
                  <a:pt x="79389" y="2414"/>
                </a:lnTo>
                <a:lnTo>
                  <a:pt x="5506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99795" y="410863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34"/>
                </a:lnTo>
                <a:lnTo>
                  <a:pt x="7956" y="13082"/>
                </a:lnTo>
                <a:lnTo>
                  <a:pt x="1410" y="25276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51791" y="4123533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29"/>
                </a:lnTo>
                <a:lnTo>
                  <a:pt x="7956" y="13077"/>
                </a:lnTo>
                <a:lnTo>
                  <a:pt x="1410" y="25274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88" name="Immagine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-28575"/>
            <a:ext cx="8315324" cy="7200900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082014" y="4036568"/>
            <a:ext cx="786130" cy="148590"/>
          </a:xfrm>
          <a:custGeom>
            <a:avLst/>
            <a:gdLst/>
            <a:ahLst/>
            <a:cxnLst/>
            <a:rect l="l" t="t" r="r" b="b"/>
            <a:pathLst>
              <a:path w="786130" h="148589">
                <a:moveTo>
                  <a:pt x="743813" y="0"/>
                </a:moveTo>
                <a:lnTo>
                  <a:pt x="34416" y="71437"/>
                </a:lnTo>
                <a:lnTo>
                  <a:pt x="1505" y="98358"/>
                </a:lnTo>
                <a:lnTo>
                  <a:pt x="0" y="113563"/>
                </a:lnTo>
                <a:lnTo>
                  <a:pt x="4510" y="128162"/>
                </a:lnTo>
                <a:lnTo>
                  <a:pt x="13938" y="139503"/>
                </a:lnTo>
                <a:lnTo>
                  <a:pt x="26928" y="146481"/>
                </a:lnTo>
                <a:lnTo>
                  <a:pt x="42125" y="147993"/>
                </a:lnTo>
                <a:lnTo>
                  <a:pt x="751522" y="76555"/>
                </a:lnTo>
                <a:lnTo>
                  <a:pt x="766120" y="72045"/>
                </a:lnTo>
                <a:lnTo>
                  <a:pt x="777460" y="62617"/>
                </a:lnTo>
                <a:lnTo>
                  <a:pt x="784435" y="49627"/>
                </a:lnTo>
                <a:lnTo>
                  <a:pt x="785939" y="34429"/>
                </a:lnTo>
                <a:lnTo>
                  <a:pt x="781436" y="19831"/>
                </a:lnTo>
                <a:lnTo>
                  <a:pt x="772010" y="8489"/>
                </a:lnTo>
                <a:lnTo>
                  <a:pt x="759018" y="1511"/>
                </a:lnTo>
                <a:lnTo>
                  <a:pt x="74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8046" y="4907963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3178" y="5673376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0084" y="6337817"/>
            <a:ext cx="213995" cy="161925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75735" y="5089347"/>
            <a:ext cx="217804" cy="147320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985">
            <a:off x="1017452" y="3995890"/>
            <a:ext cx="785812" cy="1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 di testo 2"/>
          <p:cNvSpPr txBox="1">
            <a:spLocks noChangeArrowheads="1"/>
          </p:cNvSpPr>
          <p:nvPr/>
        </p:nvSpPr>
        <p:spPr bwMode="auto">
          <a:xfrm>
            <a:off x="1082014" y="900938"/>
            <a:ext cx="7020586" cy="5976112"/>
          </a:xfrm>
          <a:prstGeom prst="rect">
            <a:avLst/>
          </a:prstGeom>
          <a:solidFill>
            <a:srgbClr val="FFFFCC"/>
          </a:solidFill>
          <a:ln w="28575">
            <a:solidFill>
              <a:srgbClr val="92D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Eras Bold ITC" pitchFamily="34" charset="0"/>
                <a:cs typeface="Arial" pitchFamily="34" charset="0"/>
              </a:rPr>
              <a:t>In Quaresima cerca dove abita il  tuo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Eras Demi ITC" pitchFamily="34" charset="0"/>
                <a:cs typeface="Arial" pitchFamily="34" charset="0"/>
              </a:rPr>
              <a:t>La parolina che ogni settimana la Parola di Dio ci suggerirà,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Eras Demi ITC" pitchFamily="34" charset="0"/>
                <a:cs typeface="Arial" pitchFamily="34" charset="0"/>
              </a:rPr>
              <a:t>di 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Eras Demi ITC" pitchFamily="34" charset="0"/>
                <a:cs typeface="Arial" pitchFamily="34" charset="0"/>
              </a:rPr>
              <a:t>volta in volta</a:t>
            </a:r>
            <a:r>
              <a:rPr lang="it-IT" altLang="it-IT" sz="1200" dirty="0">
                <a:solidFill>
                  <a:srgbClr val="7030A0"/>
                </a:solidFill>
                <a:latin typeface="Eras Demi ITC" pitchFamily="34" charset="0"/>
                <a:cs typeface="Arial" pitchFamily="34" charset="0"/>
              </a:rPr>
              <a:t>, ci mostrerà, 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Eras Demi ITC" pitchFamily="34" charset="0"/>
                <a:cs typeface="Arial" pitchFamily="34" charset="0"/>
              </a:rPr>
              <a:t>quale «casa" </a:t>
            </a:r>
            <a:r>
              <a:rPr kumimoji="0" lang="it-IT" altLang="it-IT" sz="1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Eras Demi ITC" pitchFamily="34" charset="0"/>
                <a:cs typeface="Arial" pitchFamily="34" charset="0"/>
              </a:rPr>
              <a:t>e quali persone hanno bisogno del nostro cuore.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5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La CONVERSIONE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è anche superare la tentazione di “fregarmene”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ras Medium ITC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Perciò questa settimana, scopriamo dove “abita” il nostro 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cuore,</a:t>
            </a:r>
            <a:r>
              <a:rPr kumimoji="0" lang="it-IT" altLang="it-IT" sz="1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 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impegnandoci 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a partecipare concretamente alla proposta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di 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MISSIONE POSSIBILE</a:t>
            </a: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 dal titolo: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 </a:t>
            </a:r>
            <a:r>
              <a:rPr kumimoji="0" lang="it-IT" altLang="it-IT" sz="11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 </a:t>
            </a: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OPERAZIONE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			I       impegniamoci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			M     mettendo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it-IT" altLang="it-IT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  <a:cs typeface="Arial" pitchFamily="34" charset="0"/>
              </a:rPr>
              <a:t>			A      amore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t-IT" alt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Si tratta di raccogliere </a:t>
            </a:r>
            <a:r>
              <a:rPr lang="it-IT" alt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materiale scolastico: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t-IT" alt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penne</a:t>
            </a:r>
            <a:r>
              <a:rPr lang="it-IT" alt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, matite, </a:t>
            </a:r>
            <a:r>
              <a:rPr lang="it-IT" alt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quaderni</a:t>
            </a:r>
            <a:r>
              <a:rPr lang="it-IT" alt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, gomme…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t-IT" alt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Tutto materiale che usiamo anche noi 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t-IT" alt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Ci sono bambini e ragazzi di molte </a:t>
            </a:r>
            <a:r>
              <a:rPr lang="it-IT" altLang="it-IT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SCUOLE IN SIRIA </a:t>
            </a:r>
            <a:endParaRPr lang="it-IT" altLang="it-IT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it-IT" alt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che </a:t>
            </a:r>
            <a:r>
              <a:rPr lang="it-IT" alt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hanno bisogno della nostra generosità.</a:t>
            </a:r>
          </a:p>
          <a:p>
            <a:pPr algn="r" fontAlgn="base">
              <a:spcBef>
                <a:spcPct val="0"/>
              </a:spcBef>
            </a:pPr>
            <a:endParaRPr lang="it-IT" altLang="it-IT" sz="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</a:pPr>
            <a:r>
              <a:rPr lang="it-IT" altLang="it-IT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IN CLASSE PROVATE STENDERE UN PIANO D’AZIONE:</a:t>
            </a:r>
          </a:p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it-IT" altLang="it-IT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Parlate </a:t>
            </a:r>
            <a:r>
              <a:rPr lang="it-IT" altLang="it-IT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in classe di questa proposta e poi insieme ai vostri assistenti scegliete cosa volete raccogliere e come, se agendo singolarmente o facendo una scelta di gruppo. Annotate le possibilità e poi agite.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IO OFFRO                   </a:t>
            </a:r>
            <a:r>
              <a:rPr kumimoji="0" lang="it-IT" altLang="it-IT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Eras Medium ITC" pitchFamily="34" charset="0"/>
                <a:cs typeface="Arial" pitchFamily="34" charset="0"/>
              </a:rPr>
              <a:t>_____________________________________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altLang="it-IT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  <a:cs typeface="Arial" pitchFamily="34" charset="0"/>
              </a:rPr>
              <a:t>LA CLASSE  OFFRE    </a:t>
            </a:r>
            <a:r>
              <a:rPr kumimoji="0" lang="it-IT" altLang="it-IT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Eras Medium ITC" pitchFamily="34" charset="0"/>
                <a:cs typeface="Arial" pitchFamily="34" charset="0"/>
              </a:rPr>
              <a:t>_____________________________________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ras Medium ITC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ras Medium ITC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ras Bold ITC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 di testo 1"/>
          <p:cNvSpPr txBox="1"/>
          <p:nvPr/>
        </p:nvSpPr>
        <p:spPr>
          <a:xfrm rot="16200000">
            <a:off x="-3030277" y="3201855"/>
            <a:ext cx="7200904" cy="7971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4925" algn="ctr">
              <a:lnSpc>
                <a:spcPct val="115000"/>
              </a:lnSpc>
            </a:pPr>
            <a:r>
              <a:rPr lang="it-IT" sz="4000" b="1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DOVE </a:t>
            </a: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ABITA IL CUORE</a:t>
            </a:r>
            <a:endParaRPr lang="it-IT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1523412" y="199065"/>
            <a:ext cx="6798262" cy="584775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it-IT" b="1" kern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808489" y="199065"/>
            <a:ext cx="6363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white"/>
                </a:solidFill>
                <a:latin typeface="Sansation" panose="02000000000000000000" pitchFamily="2" charset="0"/>
              </a:rPr>
              <a:t>QUARESIMA 2017</a:t>
            </a:r>
            <a:endParaRPr lang="it-IT" sz="3600" dirty="0">
              <a:solidFill>
                <a:prstClr val="white"/>
              </a:solidFill>
              <a:latin typeface="Sansation" panose="02000000000000000000" pitchFamily="2" charset="0"/>
            </a:endParaRPr>
          </a:p>
        </p:txBody>
      </p:sp>
      <p:pic>
        <p:nvPicPr>
          <p:cNvPr id="23" name="Immagine 1" descr="http://www.valleumbraservizi.it/vus/images/cancelle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622">
            <a:off x="5994554" y="2693907"/>
            <a:ext cx="1787229" cy="154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" name="Immagine 42" descr="C:\Users\comunità\Desktop\Quaresia cuore.pn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36" b="89956" l="3600" r="98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710">
            <a:off x="6152196" y="933686"/>
            <a:ext cx="567969" cy="55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\\192.168.100.199\studiosuore\PASTORALE IMA\IMMAGINI\DISEGNI\interrogativo.jp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29" y="5069888"/>
            <a:ext cx="1432522" cy="193484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515" y="2232279"/>
            <a:ext cx="3519170" cy="32316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14020" y="1680211"/>
            <a:ext cx="7452360" cy="4752261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61" y="-16187"/>
            <a:ext cx="8311941" cy="7315600"/>
          </a:xfrm>
          <a:prstGeom prst="rect">
            <a:avLst/>
          </a:prstGeom>
        </p:spPr>
      </p:pic>
      <p:pic>
        <p:nvPicPr>
          <p:cNvPr id="2050" name="Picture 2" descr="https://cantalavita.files.wordpress.com/2015/03/v-quaresim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t="1696" b="10367"/>
          <a:stretch/>
        </p:blipFill>
        <p:spPr bwMode="auto">
          <a:xfrm>
            <a:off x="358181" y="823032"/>
            <a:ext cx="6481566" cy="647638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118775" y="209019"/>
            <a:ext cx="6156204" cy="6140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83982" y="209019"/>
            <a:ext cx="521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Sansation" panose="02000000000000000000" pitchFamily="2" charset="0"/>
              </a:rPr>
              <a:t>Preghiamo insieme</a:t>
            </a:r>
            <a:endParaRPr lang="it-IT" sz="24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536</Words>
  <Application>Microsoft Office PowerPoint</Application>
  <PresentationFormat>Personalizzato</PresentationFormat>
  <Paragraphs>91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B</dc:title>
  <dc:creator>comunità</dc:creator>
  <cp:lastModifiedBy>comunità</cp:lastModifiedBy>
  <cp:revision>32</cp:revision>
  <dcterms:created xsi:type="dcterms:W3CDTF">2017-03-02T10:14:33Z</dcterms:created>
  <dcterms:modified xsi:type="dcterms:W3CDTF">2017-03-06T14:08:20Z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2017-01-13T00:00:00Z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2017-03-02T00:00:00Z</vt:filetime>
  </property>
</Properties>
</file>